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3205400" cy="32404050"/>
  <p:notesSz cx="6858000" cy="9144000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942" y="-174"/>
      </p:cViewPr>
      <p:guideLst>
        <p:guide orient="horz" pos="10206"/>
        <p:guide pos="13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40405" y="10066261"/>
            <a:ext cx="36724590" cy="694586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80810" y="18362295"/>
            <a:ext cx="3024378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49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7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48008501" y="6128271"/>
            <a:ext cx="45928243" cy="13064382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208779" y="6128271"/>
            <a:ext cx="137079630" cy="13064382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4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55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12929" y="20822605"/>
            <a:ext cx="36724590" cy="643580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12929" y="13734221"/>
            <a:ext cx="36724590" cy="708838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15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208778" y="35726968"/>
            <a:ext cx="91503934" cy="10104512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2432805" y="35726968"/>
            <a:ext cx="91503939" cy="10104512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85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0270" y="1297665"/>
            <a:ext cx="3888486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60270" y="7253409"/>
            <a:ext cx="19089888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160270" y="10276284"/>
            <a:ext cx="19089888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21947745" y="7253409"/>
            <a:ext cx="19097387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1947745" y="10276284"/>
            <a:ext cx="19097387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50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17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7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0272" y="1290161"/>
            <a:ext cx="14214279" cy="549068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111" y="1290164"/>
            <a:ext cx="24153019" cy="2765595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60272" y="6780850"/>
            <a:ext cx="14214279" cy="221652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4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68561" y="22682835"/>
            <a:ext cx="25923240" cy="2677837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468561" y="2895362"/>
            <a:ext cx="25923240" cy="1944243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68561" y="25360672"/>
            <a:ext cx="25923240" cy="38029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160270" y="1297665"/>
            <a:ext cx="38884860" cy="5400675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60270" y="7560947"/>
            <a:ext cx="38884860" cy="2138517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1602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8A45-9E53-46F2-8F5C-FF169FEEFC31}" type="datetimeFigureOut">
              <a:rPr lang="ko-KR" altLang="en-US" smtClean="0"/>
              <a:t>2015-06-28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761845" y="30033756"/>
            <a:ext cx="1368171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09638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B5D0-A397-4A65-AF2C-38CCD06BEF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34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468885"/>
            <a:ext cx="43205400" cy="4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algn="ctr" defTabSz="4972309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7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Online Tracking by Learning Discriminative Saliency Map </a:t>
            </a:r>
          </a:p>
          <a:p>
            <a:pPr algn="ctr" defTabSz="4972309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7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with Convolutional Neural Network</a:t>
            </a:r>
          </a:p>
          <a:p>
            <a:pPr algn="ctr" defTabSz="4972309">
              <a:spcBef>
                <a:spcPct val="15000"/>
              </a:spcBef>
              <a:defRPr/>
            </a:pPr>
            <a:r>
              <a:rPr lang="en-US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Seunghoon Hong</a:t>
            </a:r>
            <a:r>
              <a:rPr lang="en-US" sz="5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1</a:t>
            </a:r>
            <a:r>
              <a:rPr lang="en-US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, </a:t>
            </a:r>
            <a:r>
              <a:rPr lang="en-US" altLang="ko-KR" sz="5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Tackgeun</a:t>
            </a:r>
            <a:r>
              <a:rPr lang="en-US" altLang="ko-K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 You</a:t>
            </a:r>
            <a:r>
              <a:rPr lang="en-US" altLang="ko-KR" sz="5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1</a:t>
            </a:r>
            <a:r>
              <a:rPr lang="en-US" altLang="ko-K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, </a:t>
            </a:r>
            <a:r>
              <a:rPr lang="en-US" sz="5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Suha</a:t>
            </a:r>
            <a:r>
              <a:rPr lang="en-US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 Kwak</a:t>
            </a:r>
            <a:r>
              <a:rPr lang="en-US" sz="5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2</a:t>
            </a:r>
            <a:r>
              <a:rPr lang="en-US" altLang="ko-K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, Bohyung Han</a:t>
            </a:r>
            <a:r>
              <a:rPr lang="en-US" altLang="ko-KR" sz="5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1</a:t>
            </a:r>
            <a:r>
              <a:rPr lang="en-US" altLang="ko-KR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 </a:t>
            </a:r>
            <a:endParaRPr lang="en-US" sz="5000" baseline="300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1" charset="0"/>
              <a:cs typeface="Arial" pitchFamily="-111" charset="0"/>
            </a:endParaRPr>
          </a:p>
          <a:p>
            <a:pPr algn="ctr" defTabSz="4972309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8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1</a:t>
            </a:r>
            <a:r>
              <a:rPr 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Dept. of Computer Science and Engineering, POSTECH</a:t>
            </a:r>
          </a:p>
          <a:p>
            <a:pPr algn="ctr" defTabSz="4972309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800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2</a:t>
            </a: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cs typeface="Arial" pitchFamily="-111" charset="0"/>
              </a:rPr>
              <a:t>INRIA - WILLOW Project team</a:t>
            </a:r>
            <a:endParaRPr lang="en-US" sz="4800" b="1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1" charset="0"/>
              <a:cs typeface="Arial" pitchFamily="-111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7" y="935150"/>
            <a:ext cx="7612884" cy="12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ww.regonline.com/custImages/410000/415996/ICML2015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026" y="1150965"/>
            <a:ext cx="7848963" cy="2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nria.fr/extension/site_inria/design/site_inria/images/logos/logo_INR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72" y="2559719"/>
            <a:ext cx="4586857" cy="17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29452946" y="5256808"/>
            <a:ext cx="13297044" cy="1922298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9667596" y="5410931"/>
            <a:ext cx="13249472" cy="8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2. Target-specific </a:t>
            </a:r>
            <a:r>
              <a:rPr lang="en-US" sz="5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saliency </a:t>
            </a: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map estimation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472157" y="5256809"/>
            <a:ext cx="11101313" cy="6755844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36492" y="5410931"/>
            <a:ext cx="3642108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Problem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 Box 914"/>
          <p:cNvSpPr txBox="1">
            <a:spLocks noChangeArrowheads="1"/>
          </p:cNvSpPr>
          <p:nvPr/>
        </p:nvSpPr>
        <p:spPr bwMode="auto">
          <a:xfrm>
            <a:off x="636492" y="6395754"/>
            <a:ext cx="10217342" cy="10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sz="3200" dirty="0" smtClean="0">
                <a:ea typeface="굴림" pitchFamily="50" charset="-127"/>
              </a:rPr>
              <a:t>Using a pre-trained </a:t>
            </a:r>
            <a:r>
              <a:rPr lang="en-US" altLang="ko-KR" sz="3200" dirty="0" smtClean="0">
                <a:ea typeface="굴림" pitchFamily="50" charset="-127"/>
              </a:rPr>
              <a:t>CNN to </a:t>
            </a:r>
            <a:r>
              <a:rPr lang="en-US" altLang="ko-KR" sz="3200" dirty="0" smtClean="0">
                <a:ea typeface="굴림" pitchFamily="50" charset="-127"/>
              </a:rPr>
              <a:t>represent a general object in visual tracking</a:t>
            </a:r>
            <a:endParaRPr lang="en-US" altLang="ko-KR" sz="3200" dirty="0">
              <a:ea typeface="굴림" pitchFamily="50" charset="-127"/>
            </a:endParaRPr>
          </a:p>
        </p:txBody>
      </p:sp>
      <p:pic>
        <p:nvPicPr>
          <p:cNvPr id="2054" name="Picture 6" descr="C:\Users\magardc\Dropbox\personal\ICML2015\oral presentation\presentation\figures\svmnet_ad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227" y="11580605"/>
            <a:ext cx="11803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11"/>
          <p:cNvSpPr txBox="1">
            <a:spLocks noChangeArrowheads="1"/>
          </p:cNvSpPr>
          <p:nvPr/>
        </p:nvSpPr>
        <p:spPr bwMode="auto">
          <a:xfrm>
            <a:off x="636492" y="8991219"/>
            <a:ext cx="11101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 b="1" dirty="0" smtClean="0">
                <a:ea typeface="굴림" pitchFamily="50" charset="-127"/>
              </a:rPr>
              <a:t>Limitation: </a:t>
            </a:r>
            <a:r>
              <a:rPr lang="en-US" altLang="ko-KR" sz="3200" dirty="0" smtClean="0">
                <a:ea typeface="굴림" pitchFamily="50" charset="-127"/>
              </a:rPr>
              <a:t>CNN feature is not appropriate for precise localization due to spatial abstraction.</a:t>
            </a:r>
            <a:endParaRPr lang="en-US" altLang="ko-KR" sz="3600" b="1" dirty="0">
              <a:ea typeface="굴림" pitchFamily="50" charset="-127"/>
            </a:endParaRPr>
          </a:p>
        </p:txBody>
      </p:sp>
      <p:sp>
        <p:nvSpPr>
          <p:cNvPr id="21" name="Text Box 811"/>
          <p:cNvSpPr txBox="1">
            <a:spLocks noChangeArrowheads="1"/>
          </p:cNvSpPr>
          <p:nvPr/>
        </p:nvSpPr>
        <p:spPr bwMode="auto">
          <a:xfrm>
            <a:off x="636492" y="10428477"/>
            <a:ext cx="106690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 b="1" dirty="0" smtClean="0">
                <a:ea typeface="굴림" pitchFamily="50" charset="-127"/>
              </a:rPr>
              <a:t>Our approach: </a:t>
            </a:r>
            <a:r>
              <a:rPr lang="en-US" altLang="ko-KR" sz="3200" dirty="0" smtClean="0">
                <a:ea typeface="굴림" pitchFamily="50" charset="-127"/>
              </a:rPr>
              <a:t>Compute </a:t>
            </a:r>
            <a:r>
              <a:rPr lang="en-US" altLang="ko-KR" sz="3200" u="sng" dirty="0" smtClean="0">
                <a:ea typeface="굴림" pitchFamily="50" charset="-127"/>
              </a:rPr>
              <a:t>target-specific saliency map</a:t>
            </a:r>
            <a:r>
              <a:rPr lang="en-US" altLang="ko-KR" sz="3200" dirty="0" smtClean="0">
                <a:ea typeface="굴림" pitchFamily="50" charset="-127"/>
              </a:rPr>
              <a:t> as observation for tracking.</a:t>
            </a:r>
            <a:endParaRPr lang="en-US" altLang="ko-KR" sz="3600" b="1" dirty="0">
              <a:ea typeface="굴림" pitchFamily="50" charset="-127"/>
            </a:endParaRPr>
          </a:p>
        </p:txBody>
      </p:sp>
      <p:sp>
        <p:nvSpPr>
          <p:cNvPr id="22" name="Text Box 811"/>
          <p:cNvSpPr txBox="1">
            <a:spLocks noChangeArrowheads="1"/>
          </p:cNvSpPr>
          <p:nvPr/>
        </p:nvSpPr>
        <p:spPr bwMode="auto">
          <a:xfrm>
            <a:off x="636491" y="7767083"/>
            <a:ext cx="106690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 b="1" dirty="0" smtClean="0">
                <a:ea typeface="굴림" pitchFamily="50" charset="-127"/>
              </a:rPr>
              <a:t>Advantage: </a:t>
            </a:r>
            <a:r>
              <a:rPr lang="en-US" altLang="ko-KR" sz="3200" dirty="0" smtClean="0">
                <a:ea typeface="굴림" pitchFamily="50" charset="-127"/>
              </a:rPr>
              <a:t>CNN provides strong target representation robust to various appearance changes.</a:t>
            </a:r>
            <a:endParaRPr lang="en-US" altLang="ko-KR" sz="3600" b="1" dirty="0">
              <a:ea typeface="굴림" pitchFamily="50" charset="-127"/>
            </a:endParaRPr>
          </a:p>
        </p:txBody>
      </p:sp>
      <p:pic>
        <p:nvPicPr>
          <p:cNvPr id="23" name="Picture 5" descr="C:\Users\magardc\Dropbox\CNNTrack\figs\over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28" y="9386117"/>
            <a:ext cx="16309172" cy="60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2125387" y="16346041"/>
            <a:ext cx="16822130" cy="813375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25" name="Rectangle 46"/>
          <p:cNvSpPr>
            <a:spLocks noChangeArrowheads="1"/>
          </p:cNvSpPr>
          <p:nvPr/>
        </p:nvSpPr>
        <p:spPr bwMode="auto">
          <a:xfrm>
            <a:off x="12426131" y="5291362"/>
            <a:ext cx="16233353" cy="3343369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472157" y="12588716"/>
            <a:ext cx="11101313" cy="626889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4050972" y="24894447"/>
            <a:ext cx="18699017" cy="7136429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2870892" y="5410931"/>
            <a:ext cx="12500200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1. Pre-trained CNN for feature descriptor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2313667" y="16531181"/>
            <a:ext cx="13284975" cy="8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3. Target localization with saliency map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36492" y="12721569"/>
            <a:ext cx="5108671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4. Model update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Text Box 811"/>
          <p:cNvSpPr txBox="1">
            <a:spLocks noChangeArrowheads="1"/>
          </p:cNvSpPr>
          <p:nvPr/>
        </p:nvSpPr>
        <p:spPr bwMode="auto">
          <a:xfrm>
            <a:off x="636492" y="13812853"/>
            <a:ext cx="10669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3200" b="1" dirty="0" smtClean="0">
                <a:ea typeface="굴림" pitchFamily="50" charset="-127"/>
              </a:rPr>
              <a:t>Generative model: </a:t>
            </a:r>
            <a:r>
              <a:rPr lang="en-US" altLang="ko-KR" sz="3200" dirty="0" smtClean="0">
                <a:ea typeface="굴림" pitchFamily="50" charset="-127"/>
              </a:rPr>
              <a:t>temporal sliding of target filters</a:t>
            </a:r>
            <a:endParaRPr lang="en-US" altLang="ko-KR" sz="3600" b="1" dirty="0"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3465116" y="14528598"/>
                <a:ext cx="45600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ko-KR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16" y="14528598"/>
                <a:ext cx="456009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11"/>
              <p:cNvSpPr txBox="1">
                <a:spLocks noChangeArrowheads="1"/>
              </p:cNvSpPr>
              <p:nvPr/>
            </p:nvSpPr>
            <p:spPr bwMode="auto">
              <a:xfrm>
                <a:off x="636492" y="15356669"/>
                <a:ext cx="10936978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57200" indent="-4572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altLang="ko-KR" sz="3200" b="1" dirty="0" smtClean="0">
                    <a:ea typeface="굴림" pitchFamily="50" charset="-127"/>
                  </a:rPr>
                  <a:t>Discriminative model: </a:t>
                </a:r>
                <a:br>
                  <a:rPr lang="en-US" altLang="ko-KR" sz="3200" b="1" dirty="0" smtClean="0">
                    <a:ea typeface="굴림" pitchFamily="50" charset="-127"/>
                  </a:rPr>
                </a:br>
                <a:r>
                  <a:rPr lang="en-US" altLang="ko-KR" sz="3200" dirty="0" smtClean="0">
                    <a:ea typeface="굴림" pitchFamily="50" charset="-127"/>
                  </a:rPr>
                  <a:t>Update incremental SVM with new examples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3600" b="0" i="1" smtClean="0">
                            <a:latin typeface="Cambria Math"/>
                          </a:rPr>
                          <m:t>′,</m:t>
                        </m:r>
                        <m:sSub>
                          <m:sSubPr>
                            <m:ctrlPr>
                              <a:rPr lang="en-US" altLang="ko-KR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36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altLang="ko-KR" sz="3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ko-KR" sz="3600" b="1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3" name="Text Box 8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92" y="15356669"/>
                <a:ext cx="10936978" cy="1138773"/>
              </a:xfrm>
              <a:prstGeom prst="rect">
                <a:avLst/>
              </a:prstGeom>
              <a:blipFill rotWithShape="1">
                <a:blip r:embed="rId8"/>
                <a:stretch>
                  <a:fillRect l="-1226" t="-6952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2149435" y="16654362"/>
                <a:ext cx="7191456" cy="1707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32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ko-KR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1, 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ko-KR" sz="32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>
                                    <a:latin typeface="Cambria Math"/>
                                  </a:rPr>
                                  <m:t>if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ko-KR" sz="3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ko-KR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3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altLang="ko-KR" sz="3200" i="1">
                                    <a:latin typeface="Cambria Math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altLang="ko-KR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altLang="ko-KR" sz="3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−1,   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ko-KR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sz="3200">
                                        <a:latin typeface="Cambria Math"/>
                                      </a:rPr>
                                      <m:t>BB</m:t>
                                    </m:r>
                                    <m:d>
                                      <m:dPr>
                                        <m:ctrlPr>
                                          <a:rPr lang="en-US" altLang="ko-KR" sz="3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ko-KR" sz="3200" i="1">
                                        <a:latin typeface="Cambria Math"/>
                                        <a:ea typeface="Cambria Math"/>
                                      </a:rPr>
                                      <m:t>∩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3200">
                                        <a:latin typeface="Cambria Math"/>
                                      </a:rPr>
                                      <m:t>BB</m:t>
                                    </m:r>
                                    <m:d>
                                      <m:dPr>
                                        <m:ctrlPr>
                                          <a:rPr lang="en-US" altLang="ko-KR" sz="3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altLang="ko-KR" sz="3200">
                                        <a:latin typeface="Cambria Math"/>
                                      </a:rPr>
                                      <m:t>BB</m:t>
                                    </m:r>
                                    <m:d>
                                      <m:dPr>
                                        <m:ctrlPr>
                                          <a:rPr lang="en-US" altLang="ko-KR" sz="3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ko-KR" sz="3200" i="1">
                                        <a:latin typeface="Cambria Math"/>
                                        <a:ea typeface="Cambria Math"/>
                                      </a:rPr>
                                      <m:t>∪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3200" i="1">
                                        <a:latin typeface="Cambria Math"/>
                                      </a:rPr>
                                      <m:t>BB</m:t>
                                    </m:r>
                                    <m:d>
                                      <m:dPr>
                                        <m:ctrlPr>
                                          <a:rPr lang="en-US" altLang="ko-KR" sz="3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32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altLang="ko-KR" sz="32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35" y="16654362"/>
                <a:ext cx="7191456" cy="17079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68" y="25915349"/>
            <a:ext cx="17951636" cy="5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628070" y="24894447"/>
            <a:ext cx="12500200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Quantitative results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472157" y="24894447"/>
            <a:ext cx="23119363" cy="713643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4296188" y="24894447"/>
            <a:ext cx="12500200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Qualitative results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940" y="25139529"/>
            <a:ext cx="9454692" cy="3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811"/>
          <p:cNvSpPr txBox="1">
            <a:spLocks noChangeArrowheads="1"/>
          </p:cNvSpPr>
          <p:nvPr/>
        </p:nvSpPr>
        <p:spPr bwMode="auto">
          <a:xfrm>
            <a:off x="29811612" y="6524039"/>
            <a:ext cx="896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3600" b="1" dirty="0" smtClean="0">
                <a:ea typeface="굴림" pitchFamily="50" charset="-127"/>
              </a:rPr>
              <a:t>Class-specific saliency map</a:t>
            </a:r>
            <a:r>
              <a:rPr lang="en-US" altLang="ko-KR" sz="3600" baseline="30000" dirty="0" smtClean="0"/>
              <a:t>[Simonyan14]</a:t>
            </a:r>
            <a:r>
              <a:rPr lang="en-US" altLang="ko-KR" sz="3600" b="1" dirty="0" smtClean="0">
                <a:ea typeface="굴림" pitchFamily="50" charset="-127"/>
              </a:rPr>
              <a:t> </a:t>
            </a:r>
            <a:endParaRPr lang="en-US" altLang="ko-KR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811"/>
              <p:cNvSpPr txBox="1">
                <a:spLocks noChangeArrowheads="1"/>
              </p:cNvSpPr>
              <p:nvPr/>
            </p:nvSpPr>
            <p:spPr bwMode="auto">
              <a:xfrm>
                <a:off x="12903084" y="7167728"/>
                <a:ext cx="1444141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57200" indent="-4572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altLang="ko-KR" sz="3200" b="1" dirty="0" smtClean="0">
                    <a:ea typeface="굴림" pitchFamily="50" charset="-127"/>
                  </a:rPr>
                  <a:t>Input: </a:t>
                </a:r>
                <a:r>
                  <a:rPr lang="en-US" altLang="ko-KR" sz="3200" dirty="0" smtClean="0">
                    <a:ea typeface="굴림" pitchFamily="50" charset="-127"/>
                  </a:rPr>
                  <a:t>sub-image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𝒛</m:t>
                        </m:r>
                      </m:e>
                      <m:sub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extracted from each target candidate proposal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𝒙</m:t>
                        </m:r>
                      </m:e>
                      <m:sub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𝒊</m:t>
                        </m:r>
                      </m:sub>
                    </m:sSub>
                  </m:oMath>
                </a14:m>
                <a:endParaRPr lang="en-US" altLang="ko-KR" sz="3200" b="1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47" name="Text Box 8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03084" y="7167728"/>
                <a:ext cx="14441417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971"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811"/>
              <p:cNvSpPr txBox="1">
                <a:spLocks noChangeArrowheads="1"/>
              </p:cNvSpPr>
              <p:nvPr/>
            </p:nvSpPr>
            <p:spPr bwMode="auto">
              <a:xfrm>
                <a:off x="12870893" y="7768378"/>
                <a:ext cx="125002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57200" indent="-4572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altLang="ko-KR" sz="3200" b="1" dirty="0" smtClean="0">
                    <a:ea typeface="굴림" pitchFamily="50" charset="-127"/>
                  </a:rPr>
                  <a:t>output: </a:t>
                </a:r>
                <a:r>
                  <a:rPr lang="en-US" altLang="ko-KR" sz="3200" dirty="0" smtClean="0">
                    <a:ea typeface="굴림" pitchFamily="50" charset="-127"/>
                  </a:rPr>
                  <a:t>outputs from the first fully-connected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/>
                            <a:ea typeface="굴림" pitchFamily="50" charset="-127"/>
                          </a:rPr>
                          <m:t>𝜙</m:t>
                        </m:r>
                        <m:r>
                          <a:rPr lang="en-US" altLang="ko-KR" sz="3200" b="0" i="1" smtClean="0">
                            <a:latin typeface="Cambria Math"/>
                            <a:ea typeface="굴림" pitchFamily="50" charset="-127"/>
                          </a:rPr>
                          <m:t>(</m:t>
                        </m:r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𝒙</m:t>
                        </m:r>
                      </m:e>
                      <m:sub>
                        <m:r>
                          <a:rPr lang="en-US" altLang="ko-KR" sz="3200" b="1" i="1" smtClean="0">
                            <a:latin typeface="Cambria Math"/>
                            <a:ea typeface="굴림" pitchFamily="50" charset="-127"/>
                          </a:rPr>
                          <m:t>𝒊</m:t>
                        </m:r>
                      </m:sub>
                    </m:sSub>
                    <m:r>
                      <a:rPr lang="en-US" altLang="ko-KR" sz="3200" b="0" i="1" smtClean="0">
                        <a:latin typeface="Cambria Math"/>
                        <a:ea typeface="굴림" pitchFamily="50" charset="-127"/>
                      </a:rPr>
                      <m:t>)</m:t>
                    </m:r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 </a:t>
                </a:r>
              </a:p>
            </p:txBody>
          </p:sp>
        </mc:Choice>
        <mc:Fallback xmlns="">
          <p:sp>
            <p:nvSpPr>
              <p:cNvPr id="48" name="Text Box 8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0893" y="7768378"/>
                <a:ext cx="12500200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1073" t="-13542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811"/>
          <p:cNvSpPr txBox="1">
            <a:spLocks noChangeArrowheads="1"/>
          </p:cNvSpPr>
          <p:nvPr/>
        </p:nvSpPr>
        <p:spPr bwMode="auto">
          <a:xfrm>
            <a:off x="12870893" y="6400226"/>
            <a:ext cx="14473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3200" b="1" dirty="0" smtClean="0">
                <a:ea typeface="굴림" pitchFamily="50" charset="-127"/>
              </a:rPr>
              <a:t>Base network: </a:t>
            </a:r>
            <a:r>
              <a:rPr lang="en-US" altLang="ko-KR" sz="3200" dirty="0" smtClean="0">
                <a:ea typeface="굴림" pitchFamily="50" charset="-127"/>
              </a:rPr>
              <a:t>R-CNN</a:t>
            </a:r>
            <a:r>
              <a:rPr lang="en-US" altLang="ko-KR" sz="3200" baseline="30000" dirty="0" smtClean="0"/>
              <a:t>[Girshick14]</a:t>
            </a:r>
            <a:r>
              <a:rPr lang="en-US" altLang="ko-KR" sz="3200" dirty="0" smtClean="0">
                <a:ea typeface="굴림" pitchFamily="50" charset="-127"/>
              </a:rPr>
              <a:t> pre-trained with PASCAL VOC images</a:t>
            </a:r>
            <a:endParaRPr lang="en-US" altLang="ko-KR" sz="3200" b="1" dirty="0" smtClean="0">
              <a:ea typeface="굴림" pitchFamily="50" charset="-127"/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472157" y="19436885"/>
            <a:ext cx="11158386" cy="504290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94586" tIns="47293" rIns="94586" bIns="47293" anchor="ctr"/>
          <a:lstStyle/>
          <a:p>
            <a:endParaRPr lang="ko-KR" altLang="ko-KR"/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636492" y="19624142"/>
            <a:ext cx="7785413" cy="8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86" tIns="47293" rIns="94586" bIns="47293">
            <a:spAutoFit/>
          </a:bodyPr>
          <a:lstStyle/>
          <a:p>
            <a:pPr defTabSz="4972309">
              <a:spcBef>
                <a:spcPct val="50000"/>
              </a:spcBef>
              <a:defRPr/>
            </a:pPr>
            <a:r>
              <a:rPr lang="en-US" sz="5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Target segmentation</a:t>
            </a:r>
            <a:endParaRPr lang="en-US" sz="5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" name="오른쪽 화살표 43"/>
          <p:cNvSpPr/>
          <p:nvPr/>
        </p:nvSpPr>
        <p:spPr>
          <a:xfrm rot="2580098">
            <a:off x="28380595" y="7994574"/>
            <a:ext cx="1539443" cy="1555439"/>
          </a:xfrm>
          <a:prstGeom prst="rightArrow">
            <a:avLst/>
          </a:prstGeom>
          <a:solidFill>
            <a:schemeClr val="accent3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1" name="오른쪽 화살표 50"/>
          <p:cNvSpPr/>
          <p:nvPr/>
        </p:nvSpPr>
        <p:spPr>
          <a:xfrm rot="19019902" flipH="1">
            <a:off x="28380595" y="16706831"/>
            <a:ext cx="1539443" cy="1555439"/>
          </a:xfrm>
          <a:prstGeom prst="rightArrow">
            <a:avLst/>
          </a:prstGeom>
          <a:solidFill>
            <a:schemeClr val="accent3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2" name="오른쪽 화살표 51"/>
          <p:cNvSpPr/>
          <p:nvPr/>
        </p:nvSpPr>
        <p:spPr>
          <a:xfrm rot="2580098" flipH="1" flipV="1">
            <a:off x="10915909" y="16706831"/>
            <a:ext cx="1539443" cy="1555439"/>
          </a:xfrm>
          <a:prstGeom prst="rightArrow">
            <a:avLst/>
          </a:prstGeom>
          <a:solidFill>
            <a:schemeClr val="accent3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977212" y="7932783"/>
                <a:ext cx="300050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altLang="ko-KR" sz="3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212" y="7932783"/>
                <a:ext cx="3000501" cy="10303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914"/>
          <p:cNvSpPr txBox="1">
            <a:spLocks noChangeArrowheads="1"/>
          </p:cNvSpPr>
          <p:nvPr/>
        </p:nvSpPr>
        <p:spPr bwMode="auto">
          <a:xfrm>
            <a:off x="30395470" y="7188117"/>
            <a:ext cx="1021734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sz="3200" dirty="0" smtClean="0">
                <a:ea typeface="굴림" pitchFamily="50" charset="-127"/>
              </a:rPr>
              <a:t>Identify relevance of pixels w.r.t specific class by </a:t>
            </a:r>
            <a:endParaRPr lang="en-US" altLang="ko-KR" sz="3200" dirty="0"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951327" y="7909347"/>
                <a:ext cx="413895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ko-KR" sz="3200" dirty="0" smtClean="0"/>
                  <a:t> </a:t>
                </a:r>
                <a:r>
                  <a:rPr lang="en-US" altLang="ko-KR" sz="3200" b="0" dirty="0" smtClean="0"/>
                  <a:t>   </a:t>
                </a:r>
                <a:r>
                  <a:rPr lang="en-US" altLang="ko-KR" sz="3200" dirty="0" smtClean="0"/>
                  <a:t> : input image</a:t>
                </a:r>
                <a:endParaRPr lang="en-US" altLang="ko-KR" sz="3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sz="3200" b="0" i="1" smtClean="0">
                        <a:latin typeface="Cambria Math"/>
                      </a:rPr>
                      <m:t>(</m:t>
                    </m:r>
                    <m:r>
                      <a:rPr lang="en-US" altLang="ko-KR" sz="3200" b="0" i="1" smtClean="0">
                        <a:latin typeface="Cambria Math"/>
                      </a:rPr>
                      <m:t>𝐼</m:t>
                    </m:r>
                    <m:r>
                      <a:rPr lang="en-US" altLang="ko-KR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200" dirty="0" smtClean="0"/>
                  <a:t>: score of class c</a:t>
                </a:r>
                <a:endParaRPr lang="en-US" altLang="ko-KR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327" y="7909347"/>
                <a:ext cx="4138954" cy="1077218"/>
              </a:xfrm>
              <a:prstGeom prst="rect">
                <a:avLst/>
              </a:prstGeom>
              <a:blipFill rotWithShape="1">
                <a:blip r:embed="rId15"/>
                <a:stretch>
                  <a:fillRect t="-7910" r="-2950" b="-169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811"/>
          <p:cNvSpPr txBox="1">
            <a:spLocks noChangeArrowheads="1"/>
          </p:cNvSpPr>
          <p:nvPr/>
        </p:nvSpPr>
        <p:spPr bwMode="auto">
          <a:xfrm>
            <a:off x="30395470" y="9227494"/>
            <a:ext cx="10788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 b="1" dirty="0" smtClean="0">
                <a:ea typeface="굴림" pitchFamily="50" charset="-127"/>
              </a:rPr>
              <a:t>Problem: </a:t>
            </a:r>
            <a:r>
              <a:rPr lang="en-US" altLang="ko-KR" sz="3200" dirty="0" smtClean="0">
                <a:ea typeface="굴림" pitchFamily="50" charset="-127"/>
              </a:rPr>
              <a:t>No predefined class for target in tracking</a:t>
            </a:r>
            <a:endParaRPr lang="en-US" altLang="ko-KR" sz="3600" b="1" dirty="0">
              <a:ea typeface="굴림" pitchFamily="50" charset="-127"/>
            </a:endParaRPr>
          </a:p>
        </p:txBody>
      </p:sp>
      <p:sp>
        <p:nvSpPr>
          <p:cNvPr id="57" name="Text Box 811"/>
          <p:cNvSpPr txBox="1">
            <a:spLocks noChangeArrowheads="1"/>
          </p:cNvSpPr>
          <p:nvPr/>
        </p:nvSpPr>
        <p:spPr bwMode="auto">
          <a:xfrm>
            <a:off x="29859785" y="10314935"/>
            <a:ext cx="896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3600" b="1" dirty="0" smtClean="0">
                <a:ea typeface="굴림" pitchFamily="50" charset="-127"/>
              </a:rPr>
              <a:t>Target-specific saliency map</a:t>
            </a:r>
            <a:endParaRPr lang="en-US" altLang="ko-KR" sz="3600" dirty="0" smtClean="0"/>
          </a:p>
        </p:txBody>
      </p:sp>
      <p:sp>
        <p:nvSpPr>
          <p:cNvPr id="58" name="Text Box 914"/>
          <p:cNvSpPr txBox="1">
            <a:spLocks noChangeArrowheads="1"/>
          </p:cNvSpPr>
          <p:nvPr/>
        </p:nvSpPr>
        <p:spPr bwMode="auto">
          <a:xfrm>
            <a:off x="30395470" y="11004541"/>
            <a:ext cx="1185582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sz="3200" dirty="0" smtClean="0">
                <a:ea typeface="굴림" pitchFamily="50" charset="-127"/>
              </a:rPr>
              <a:t>Online SVM as the last fully-connected layer of the network </a:t>
            </a:r>
            <a:endParaRPr lang="en-US" altLang="ko-KR" sz="3200" dirty="0">
              <a:ea typeface="굴림" pitchFamily="50" charset="-127"/>
            </a:endParaRPr>
          </a:p>
        </p:txBody>
      </p:sp>
      <p:sp>
        <p:nvSpPr>
          <p:cNvPr id="61" name="Text Box 914"/>
          <p:cNvSpPr txBox="1">
            <a:spLocks noChangeArrowheads="1"/>
          </p:cNvSpPr>
          <p:nvPr/>
        </p:nvSpPr>
        <p:spPr bwMode="auto">
          <a:xfrm>
            <a:off x="30413174" y="16973518"/>
            <a:ext cx="1185582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eaLnBrk="1" hangingPunct="1">
              <a:buFont typeface="+mj-ea"/>
              <a:buAutoNum type="circleNumDbPlain"/>
            </a:pPr>
            <a:r>
              <a:rPr lang="en-US" altLang="ko-KR" sz="3200" dirty="0" smtClean="0">
                <a:ea typeface="굴림" pitchFamily="50" charset="-127"/>
              </a:rPr>
              <a:t>Computing target specific feature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1449635" y="14604941"/>
            <a:ext cx="9444803" cy="1515291"/>
            <a:chOff x="31449635" y="14917783"/>
            <a:chExt cx="9444803" cy="1515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1590654" y="15076001"/>
                  <a:ext cx="9162765" cy="11988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𝐹𝐺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3200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𝐹𝐺</m:t>
                                </m:r>
                              </m:sub>
                            </m:s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32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𝜕𝜙</m:t>
                                </m:r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sz="32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ko-KR" sz="32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32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0654" y="15076001"/>
                  <a:ext cx="9162765" cy="11988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직사각형 1"/>
            <p:cNvSpPr/>
            <p:nvPr/>
          </p:nvSpPr>
          <p:spPr>
            <a:xfrm>
              <a:off x="31449635" y="14917783"/>
              <a:ext cx="9444803" cy="1515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025045" y="17838552"/>
                <a:ext cx="5852563" cy="101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32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 b="0" i="0" smtClean="0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ko-KR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sz="3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   0, </m:t>
                                </m:r>
                                <m:r>
                                  <a:rPr lang="en-US" altLang="ko-KR" sz="3200" b="0" i="0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 b="0" i="0" smtClean="0">
                                    <a:latin typeface="Cambria Math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45" y="17838552"/>
                <a:ext cx="5852563" cy="101906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914"/>
              <p:cNvSpPr txBox="1">
                <a:spLocks noChangeArrowheads="1"/>
              </p:cNvSpPr>
              <p:nvPr/>
            </p:nvSpPr>
            <p:spPr bwMode="auto">
              <a:xfrm>
                <a:off x="30413174" y="19139703"/>
                <a:ext cx="11855822" cy="594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4586" tIns="47293" rIns="94586" bIns="47293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14350" indent="-514350" eaLnBrk="1" hangingPunct="1">
                  <a:buFont typeface="+mj-ea"/>
                  <a:buAutoNum type="circleNumDbPlain" startAt="2"/>
                </a:pPr>
                <a:r>
                  <a:rPr lang="en-US" altLang="ko-KR" sz="3200" dirty="0" smtClean="0">
                    <a:ea typeface="굴림" pitchFamily="50" charset="-127"/>
                  </a:rPr>
                  <a:t>Computing gradient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/>
                          </a:rPr>
                          <m:t>𝐹𝐺</m:t>
                        </m:r>
                      </m:sub>
                    </m:sSub>
                    <m:d>
                      <m:d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by back-propagating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ko-KR" sz="3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32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67" name="Text Box 9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3174" y="19139703"/>
                <a:ext cx="11855822" cy="594364"/>
              </a:xfrm>
              <a:prstGeom prst="rect">
                <a:avLst/>
              </a:prstGeom>
              <a:blipFill rotWithShape="1">
                <a:blip r:embed="rId18"/>
                <a:stretch>
                  <a:fillRect l="-925" t="-13402" b="-31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 Box 914"/>
          <p:cNvSpPr txBox="1">
            <a:spLocks noChangeArrowheads="1"/>
          </p:cNvSpPr>
          <p:nvPr/>
        </p:nvSpPr>
        <p:spPr bwMode="auto">
          <a:xfrm>
            <a:off x="30413174" y="19865726"/>
            <a:ext cx="1185582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eaLnBrk="1" hangingPunct="1">
              <a:buFont typeface="+mj-ea"/>
              <a:buAutoNum type="circleNumDbPlain" startAt="3"/>
            </a:pPr>
            <a:r>
              <a:rPr lang="en-US" altLang="ko-KR" sz="3200" dirty="0" smtClean="0">
                <a:ea typeface="굴림" pitchFamily="50" charset="-127"/>
              </a:rPr>
              <a:t>Aggregating sample gradient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914"/>
              <p:cNvSpPr txBox="1">
                <a:spLocks noChangeArrowheads="1"/>
              </p:cNvSpPr>
              <p:nvPr/>
            </p:nvSpPr>
            <p:spPr bwMode="auto">
              <a:xfrm>
                <a:off x="30413174" y="16333133"/>
                <a:ext cx="11855822" cy="58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4586" tIns="47293" rIns="94586" bIns="47293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ko-KR" sz="3200" dirty="0" smtClean="0">
                    <a:ea typeface="굴림" pitchFamily="50" charset="-127"/>
                  </a:rPr>
                  <a:t>Then compute the target-specific saliency map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by</a:t>
                </a:r>
              </a:p>
            </p:txBody>
          </p:sp>
        </mc:Choice>
        <mc:Fallback xmlns="">
          <p:sp>
            <p:nvSpPr>
              <p:cNvPr id="69" name="Text Box 9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3174" y="16333133"/>
                <a:ext cx="11855822" cy="587952"/>
              </a:xfrm>
              <a:prstGeom prst="rect">
                <a:avLst/>
              </a:prstGeom>
              <a:blipFill rotWithShape="1">
                <a:blip r:embed="rId19"/>
                <a:stretch>
                  <a:fillRect l="-1285" t="-12371" b="-32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3"/>
          <a:stretch/>
        </p:blipFill>
        <p:spPr bwMode="auto">
          <a:xfrm>
            <a:off x="29957486" y="21780938"/>
            <a:ext cx="12532954" cy="22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914"/>
          <p:cNvSpPr txBox="1">
            <a:spLocks noChangeArrowheads="1"/>
          </p:cNvSpPr>
          <p:nvPr/>
        </p:nvSpPr>
        <p:spPr bwMode="auto">
          <a:xfrm>
            <a:off x="33457015" y="32404050"/>
            <a:ext cx="1185582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ko-KR" sz="3200" b="1" dirty="0" smtClean="0">
                <a:ea typeface="굴림" pitchFamily="50" charset="-127"/>
              </a:rPr>
              <a:t>Examples of obtained target-specific saliency maps</a:t>
            </a:r>
          </a:p>
        </p:txBody>
      </p:sp>
      <p:sp>
        <p:nvSpPr>
          <p:cNvPr id="73" name="Text Box 811"/>
          <p:cNvSpPr txBox="1">
            <a:spLocks noChangeArrowheads="1"/>
          </p:cNvSpPr>
          <p:nvPr/>
        </p:nvSpPr>
        <p:spPr bwMode="auto">
          <a:xfrm>
            <a:off x="29859784" y="21013653"/>
            <a:ext cx="12481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3600" b="1" dirty="0" smtClean="0">
                <a:ea typeface="굴림" pitchFamily="50" charset="-127"/>
              </a:rPr>
              <a:t>Examples of obtained target-specific saliency map</a:t>
            </a:r>
            <a:endParaRPr lang="en-US" altLang="ko-KR" sz="3600" dirty="0" smtClean="0"/>
          </a:p>
        </p:txBody>
      </p:sp>
      <p:sp>
        <p:nvSpPr>
          <p:cNvPr id="75" name="Text Box 914"/>
          <p:cNvSpPr txBox="1">
            <a:spLocks noChangeArrowheads="1"/>
          </p:cNvSpPr>
          <p:nvPr/>
        </p:nvSpPr>
        <p:spPr bwMode="auto">
          <a:xfrm>
            <a:off x="12426130" y="17496152"/>
            <a:ext cx="16233353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ko-KR" sz="3200" dirty="0" smtClean="0">
                <a:ea typeface="굴림" pitchFamily="50" charset="-127"/>
              </a:rPr>
              <a:t>Localization by sequential Bayesian filtering</a:t>
            </a:r>
            <a:endParaRPr lang="en-US" altLang="ko-KR" sz="3200" dirty="0"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직사각형 75"/>
              <p:cNvSpPr/>
              <p:nvPr/>
            </p:nvSpPr>
            <p:spPr>
              <a:xfrm>
                <a:off x="15218778" y="18159149"/>
                <a:ext cx="10635347" cy="88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ko-KR" sz="32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altLang="ko-KR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>
                                  <a:latin typeface="Cambria Math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ko-KR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2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ko-KR" sz="32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ko-KR" sz="3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3200" i="1">
                                  <a:latin typeface="Cambria Math"/>
                                </a:rPr>
                                <m:t>1:</m:t>
                              </m:r>
                              <m:r>
                                <a:rPr lang="en-US" altLang="ko-KR" sz="3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)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ko-KR" sz="32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>
                                  <a:latin typeface="Cambria Math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ko-KR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altLang="ko-KR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3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altLang="ko-KR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1:</m:t>
                              </m:r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ko-KR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ko-KR" altLang="en-US" sz="32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76" name="직사각형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8778" y="18159149"/>
                <a:ext cx="10635347" cy="88389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11"/>
              <p:cNvSpPr txBox="1">
                <a:spLocks noChangeArrowheads="1"/>
              </p:cNvSpPr>
              <p:nvPr/>
            </p:nvSpPr>
            <p:spPr bwMode="auto">
              <a:xfrm>
                <a:off x="12627317" y="19337446"/>
                <a:ext cx="11999719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37931725" indent="-37474525" defTabSz="4806950"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eaLnBrk="0" hangingPunct="0"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57200" indent="-4572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altLang="ko-KR" sz="3200" dirty="0" smtClean="0">
                    <a:ea typeface="굴림" pitchFamily="50" charset="-127"/>
                  </a:rPr>
                  <a:t>Construct generative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by accumulating </a:t>
                </a:r>
                <a:br>
                  <a:rPr lang="en-US" altLang="ko-KR" sz="3200" dirty="0" smtClean="0">
                    <a:ea typeface="굴림" pitchFamily="50" charset="-127"/>
                  </a:rPr>
                </a:b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3200" dirty="0" smtClean="0">
                    <a:ea typeface="굴림" pitchFamily="50" charset="-127"/>
                  </a:rPr>
                  <a:t> recent tracking results on saliency map</a:t>
                </a:r>
                <a:endParaRPr lang="en-US" altLang="ko-KR" sz="3600" b="1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64" name="Text Box 8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7317" y="19337446"/>
                <a:ext cx="11999719" cy="1077218"/>
              </a:xfrm>
              <a:prstGeom prst="rect">
                <a:avLst/>
              </a:prstGeom>
              <a:blipFill rotWithShape="1">
                <a:blip r:embed="rId22"/>
                <a:stretch>
                  <a:fillRect l="-1117" t="-7345" b="-17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893" y="20687915"/>
            <a:ext cx="10330959" cy="35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Box 811"/>
          <p:cNvSpPr txBox="1">
            <a:spLocks noChangeArrowheads="1"/>
          </p:cNvSpPr>
          <p:nvPr/>
        </p:nvSpPr>
        <p:spPr bwMode="auto">
          <a:xfrm>
            <a:off x="23834948" y="19285461"/>
            <a:ext cx="46550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3200" dirty="0" smtClean="0">
                <a:ea typeface="굴림" pitchFamily="50" charset="-127"/>
              </a:rPr>
              <a:t>Compute </a:t>
            </a:r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ea typeface="굴림" pitchFamily="50" charset="-127"/>
              </a:rPr>
              <a:t>likelihood</a:t>
            </a:r>
            <a:r>
              <a:rPr lang="en-US" altLang="ko-KR" sz="3200" dirty="0" smtClean="0">
                <a:ea typeface="굴림" pitchFamily="50" charset="-127"/>
              </a:rPr>
              <a:t/>
            </a:r>
            <a:br>
              <a:rPr lang="en-US" altLang="ko-KR" sz="3200" dirty="0" smtClean="0">
                <a:ea typeface="굴림" pitchFamily="50" charset="-127"/>
              </a:rPr>
            </a:br>
            <a:r>
              <a:rPr lang="en-US" altLang="ko-KR" sz="3200" dirty="0" smtClean="0">
                <a:ea typeface="굴림" pitchFamily="50" charset="-127"/>
              </a:rPr>
              <a:t>by convolution</a:t>
            </a:r>
            <a:endParaRPr lang="en-US" altLang="ko-KR" sz="3600" b="1" dirty="0"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직사각형 73"/>
              <p:cNvSpPr/>
              <p:nvPr/>
            </p:nvSpPr>
            <p:spPr>
              <a:xfrm>
                <a:off x="24050972" y="20522505"/>
                <a:ext cx="46174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3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ko-KR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ko-KR" sz="3200" i="1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ko-KR" sz="3200" i="1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ko-KR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74" name="직사각형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972" y="20522505"/>
                <a:ext cx="461748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/>
        </p:blipFill>
        <p:spPr bwMode="auto">
          <a:xfrm>
            <a:off x="24050972" y="21336817"/>
            <a:ext cx="4439012" cy="28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914"/>
          <p:cNvSpPr txBox="1">
            <a:spLocks noChangeArrowheads="1"/>
          </p:cNvSpPr>
          <p:nvPr/>
        </p:nvSpPr>
        <p:spPr bwMode="auto">
          <a:xfrm>
            <a:off x="788892" y="20654633"/>
            <a:ext cx="10217342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sz="3200" dirty="0" smtClean="0">
                <a:ea typeface="굴림" pitchFamily="50" charset="-127"/>
              </a:rPr>
              <a:t>Employing </a:t>
            </a:r>
            <a:r>
              <a:rPr lang="en-US" altLang="ko-KR" sz="3200" dirty="0" err="1" smtClean="0">
                <a:ea typeface="굴림" pitchFamily="50" charset="-127"/>
              </a:rPr>
              <a:t>GrabCut</a:t>
            </a:r>
            <a:r>
              <a:rPr lang="en-US" altLang="ko-KR" sz="3200" baseline="30000" dirty="0" smtClean="0"/>
              <a:t>[Rother04]</a:t>
            </a:r>
            <a:r>
              <a:rPr lang="en-US" altLang="ko-KR" sz="3200" dirty="0" smtClean="0">
                <a:ea typeface="굴림" pitchFamily="50" charset="-127"/>
              </a:rPr>
              <a:t> on saliency map</a:t>
            </a:r>
            <a:endParaRPr lang="en-US" altLang="ko-KR" sz="3200" dirty="0">
              <a:ea typeface="굴림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92389" y="21530617"/>
            <a:ext cx="6085782" cy="2607940"/>
            <a:chOff x="1040717" y="21489458"/>
            <a:chExt cx="5985055" cy="256477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37"/>
            <a:stretch/>
          </p:blipFill>
          <p:spPr bwMode="auto">
            <a:xfrm>
              <a:off x="1040717" y="21501422"/>
              <a:ext cx="3049715" cy="255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6" r="-250"/>
            <a:stretch/>
          </p:blipFill>
          <p:spPr bwMode="auto">
            <a:xfrm>
              <a:off x="3976057" y="21489458"/>
              <a:ext cx="3049715" cy="255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오른쪽 화살표 79"/>
            <p:cNvSpPr/>
            <p:nvPr/>
          </p:nvSpPr>
          <p:spPr>
            <a:xfrm>
              <a:off x="3566474" y="22364931"/>
              <a:ext cx="902714" cy="80186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81" name="Text Box 811"/>
          <p:cNvSpPr txBox="1">
            <a:spLocks noChangeArrowheads="1"/>
          </p:cNvSpPr>
          <p:nvPr/>
        </p:nvSpPr>
        <p:spPr bwMode="auto">
          <a:xfrm>
            <a:off x="7057084" y="21818649"/>
            <a:ext cx="50756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3200" dirty="0" smtClean="0">
                <a:ea typeface="굴림" pitchFamily="50" charset="-127"/>
              </a:rPr>
              <a:t>Given tracking result,</a:t>
            </a:r>
            <a:br>
              <a:rPr lang="en-US" altLang="ko-KR" sz="3200" dirty="0" smtClean="0">
                <a:ea typeface="굴림" pitchFamily="50" charset="-127"/>
              </a:rPr>
            </a:br>
            <a:r>
              <a:rPr lang="en-US" altLang="ko-KR" sz="3200" dirty="0" smtClean="0">
                <a:ea typeface="굴림" pitchFamily="50" charset="-127"/>
              </a:rPr>
              <a:t>select FG/BG seeds </a:t>
            </a:r>
            <a:br>
              <a:rPr lang="en-US" altLang="ko-KR" sz="3200" dirty="0" smtClean="0">
                <a:ea typeface="굴림" pitchFamily="50" charset="-127"/>
              </a:rPr>
            </a:br>
            <a:r>
              <a:rPr lang="en-US" altLang="ko-KR" sz="3200" dirty="0" smtClean="0">
                <a:ea typeface="굴림" pitchFamily="50" charset="-127"/>
              </a:rPr>
              <a:t>based on saliency</a:t>
            </a:r>
            <a:br>
              <a:rPr lang="en-US" altLang="ko-KR" sz="3200" dirty="0" smtClean="0">
                <a:ea typeface="굴림" pitchFamily="50" charset="-127"/>
              </a:rPr>
            </a:br>
            <a:r>
              <a:rPr lang="en-US" altLang="ko-KR" sz="3200" dirty="0" smtClean="0">
                <a:ea typeface="굴림" pitchFamily="50" charset="-127"/>
              </a:rPr>
              <a:t>value</a:t>
            </a:r>
            <a:endParaRPr lang="en-US" altLang="ko-KR" sz="3600" b="1" dirty="0">
              <a:ea typeface="굴림" pitchFamily="50" charset="-127"/>
            </a:endParaRPr>
          </a:p>
        </p:txBody>
      </p:sp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11" y="25916006"/>
            <a:ext cx="7204131" cy="6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4" y="25915349"/>
            <a:ext cx="7105469" cy="59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306" y="25944208"/>
            <a:ext cx="7112594" cy="59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타원 90"/>
          <p:cNvSpPr/>
          <p:nvPr/>
        </p:nvSpPr>
        <p:spPr>
          <a:xfrm>
            <a:off x="803112" y="26283144"/>
            <a:ext cx="624740" cy="6247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/>
              <a:t>1</a:t>
            </a:r>
            <a:endParaRPr lang="ko-KR" altLang="en-US" sz="3600" b="1" dirty="0"/>
          </a:p>
        </p:txBody>
      </p:sp>
      <p:sp>
        <p:nvSpPr>
          <p:cNvPr id="92" name="타원 91"/>
          <p:cNvSpPr/>
          <p:nvPr/>
        </p:nvSpPr>
        <p:spPr>
          <a:xfrm>
            <a:off x="8397653" y="26283144"/>
            <a:ext cx="624740" cy="6247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/>
              <a:t>2</a:t>
            </a:r>
            <a:endParaRPr lang="ko-KR" altLang="en-US" sz="3600" b="1" dirty="0"/>
          </a:p>
        </p:txBody>
      </p:sp>
      <p:sp>
        <p:nvSpPr>
          <p:cNvPr id="93" name="타원 92"/>
          <p:cNvSpPr/>
          <p:nvPr/>
        </p:nvSpPr>
        <p:spPr>
          <a:xfrm>
            <a:off x="16081416" y="26283144"/>
            <a:ext cx="624740" cy="62473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/>
              <a:t>3</a:t>
            </a:r>
            <a:endParaRPr lang="ko-KR" altLang="en-US" sz="3600" b="1" dirty="0"/>
          </a:p>
        </p:txBody>
      </p:sp>
      <p:sp>
        <p:nvSpPr>
          <p:cNvPr id="94" name="Text Box 914"/>
          <p:cNvSpPr txBox="1">
            <a:spLocks noChangeArrowheads="1"/>
          </p:cNvSpPr>
          <p:nvPr/>
        </p:nvSpPr>
        <p:spPr bwMode="auto">
          <a:xfrm>
            <a:off x="8830782" y="25102772"/>
            <a:ext cx="14346215" cy="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4806950"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ko-KR" sz="3200" dirty="0" smtClean="0">
                <a:ea typeface="굴림" pitchFamily="50" charset="-127"/>
              </a:rPr>
              <a:t>Evaluation based on </a:t>
            </a:r>
            <a:r>
              <a:rPr lang="en-US" altLang="ko-KR" sz="3200" dirty="0" smtClean="0">
                <a:solidFill>
                  <a:srgbClr val="C00000"/>
                </a:solidFill>
                <a:ea typeface="굴림" pitchFamily="50" charset="-127"/>
              </a:rPr>
              <a:t>bounding box </a:t>
            </a:r>
            <a:r>
              <a:rPr lang="en-US" altLang="ko-KR" sz="3200" b="1" dirty="0" smtClean="0">
                <a:solidFill>
                  <a:srgbClr val="C00000"/>
                </a:solidFill>
                <a:ea typeface="굴림" pitchFamily="50" charset="-127"/>
              </a:rPr>
              <a:t>(1,2)</a:t>
            </a:r>
            <a:r>
              <a:rPr lang="en-US" altLang="ko-KR" sz="3200" dirty="0" smtClean="0">
                <a:ea typeface="굴림" pitchFamily="50" charset="-127"/>
              </a:rPr>
              <a:t> and </a:t>
            </a:r>
            <a:r>
              <a:rPr lang="en-US" altLang="ko-KR" sz="3200" dirty="0" smtClean="0">
                <a:solidFill>
                  <a:srgbClr val="00B0F0"/>
                </a:solidFill>
                <a:ea typeface="굴림" pitchFamily="50" charset="-127"/>
              </a:rPr>
              <a:t>segmentation</a:t>
            </a:r>
            <a:r>
              <a:rPr lang="en-US" altLang="ko-KR" sz="3200" dirty="0" smtClean="0">
                <a:ea typeface="굴림" pitchFamily="50" charset="-127"/>
              </a:rPr>
              <a:t> </a:t>
            </a:r>
            <a:r>
              <a:rPr lang="en-US" altLang="ko-KR" sz="3200" b="1" dirty="0" smtClean="0">
                <a:solidFill>
                  <a:srgbClr val="00B0F0"/>
                </a:solidFill>
                <a:ea typeface="굴림" pitchFamily="50" charset="-127"/>
              </a:rPr>
              <a:t>(3)</a:t>
            </a:r>
            <a:r>
              <a:rPr lang="en-US" altLang="ko-KR" sz="3200" dirty="0" smtClean="0">
                <a:ea typeface="굴림" pitchFamily="50" charset="-127"/>
              </a:rPr>
              <a:t> ground-truth</a:t>
            </a:r>
            <a:endParaRPr lang="en-US" altLang="ko-KR" sz="32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36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590</Words>
  <Application>Microsoft Office PowerPoint</Application>
  <PresentationFormat>사용자 지정</PresentationFormat>
  <Paragraphs>51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magardc</dc:creator>
  <cp:lastModifiedBy>magardc</cp:lastModifiedBy>
  <cp:revision>8</cp:revision>
  <dcterms:created xsi:type="dcterms:W3CDTF">2015-06-19T21:36:31Z</dcterms:created>
  <dcterms:modified xsi:type="dcterms:W3CDTF">2015-06-28T14:02:03Z</dcterms:modified>
</cp:coreProperties>
</file>