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38" r:id="rId2"/>
    <p:sldId id="328" r:id="rId3"/>
    <p:sldId id="258" r:id="rId4"/>
    <p:sldId id="325" r:id="rId5"/>
    <p:sldId id="326" r:id="rId6"/>
    <p:sldId id="319" r:id="rId7"/>
    <p:sldId id="263" r:id="rId8"/>
    <p:sldId id="266" r:id="rId9"/>
    <p:sldId id="331" r:id="rId10"/>
    <p:sldId id="332" r:id="rId11"/>
    <p:sldId id="301" r:id="rId12"/>
    <p:sldId id="269" r:id="rId13"/>
    <p:sldId id="271" r:id="rId14"/>
    <p:sldId id="324" r:id="rId15"/>
    <p:sldId id="323" r:id="rId16"/>
    <p:sldId id="273" r:id="rId17"/>
    <p:sldId id="274" r:id="rId18"/>
    <p:sldId id="275" r:id="rId19"/>
    <p:sldId id="335" r:id="rId20"/>
    <p:sldId id="327" r:id="rId21"/>
    <p:sldId id="279" r:id="rId22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0108FF"/>
    <a:srgbClr val="297F64"/>
    <a:srgbClr val="FF00FF"/>
    <a:srgbClr val="660033"/>
    <a:srgbClr val="14DA43"/>
    <a:srgbClr val="9D4B07"/>
    <a:srgbClr val="F6924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79401" autoAdjust="0"/>
  </p:normalViewPr>
  <p:slideViewPr>
    <p:cSldViewPr>
      <p:cViewPr varScale="1">
        <p:scale>
          <a:sx n="132" d="100"/>
          <a:sy n="132" d="100"/>
        </p:scale>
        <p:origin x="-2664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E068-1FD3-4E8D-819A-C42C63FDEC61}" type="datetimeFigureOut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B8DD2-2445-41A0-977B-0383D7F8EC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48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EB45-FA63-47DA-9EFB-78F3AACC7EAC}" type="datetimeFigureOut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FAF99-CCA7-4C0E-A625-F9C337281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33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smtClean="0"/>
              <a:t>Videos (q</a:t>
            </a:r>
            <a:r>
              <a:rPr lang="en-US" altLang="ko-KR" smtClean="0"/>
              <a:t>ualitative</a:t>
            </a:r>
            <a:r>
              <a:rPr lang="en-US" altLang="ko-KR" baseline="0" smtClean="0"/>
              <a:t> results) </a:t>
            </a:r>
            <a:r>
              <a:rPr lang="en-US" altLang="ko-KR" baseline="0" dirty="0" smtClean="0"/>
              <a:t>are excluded from this file.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51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83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20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1DE-3CAA-476F-8339-57C7301094E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3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85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1DE-3CAA-476F-8339-57C7301094E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3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1DE-3CAA-476F-8339-57C7301094E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32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63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1DE-3CAA-476F-8339-57C7301094E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411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98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82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386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05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4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15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0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76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FAF99-CCA7-4C0E-A625-F9C337281D8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1DE-3CAA-476F-8339-57C7301094E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36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AE1DE-3CAA-476F-8339-57C7301094E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61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E0E2-8181-4394-BD81-3A2CCD047857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78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9E9C-79EB-4AE8-BB8E-DC2478F20EAD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91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C7B5-1F31-4170-95E4-6EA783350937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7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070992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3D8D7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8039" y="1268760"/>
            <a:ext cx="8527922" cy="54726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Tahoma" pitchFamily="34" charset="0"/>
                <a:ea typeface="나눔고딕"/>
                <a:cs typeface="Tahoma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Calibri" pitchFamily="34" charset="0"/>
                <a:ea typeface="나눔고딕"/>
              </a:defRPr>
            </a:lvl2pPr>
            <a:lvl3pPr>
              <a:defRPr>
                <a:latin typeface="Calibri" pitchFamily="34" charset="0"/>
                <a:ea typeface="나눔고딕"/>
              </a:defRPr>
            </a:lvl3pPr>
            <a:lvl4pPr>
              <a:defRPr>
                <a:latin typeface="Calibri" pitchFamily="34" charset="0"/>
                <a:ea typeface="나눔고딕"/>
              </a:defRPr>
            </a:lvl4pPr>
            <a:lvl5pPr>
              <a:defRPr>
                <a:latin typeface="Calibri" pitchFamily="34" charset="0"/>
                <a:ea typeface="나눔고딕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6562-D2CB-4F81-83FD-24B438AE3EBE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657544"/>
            <a:ext cx="1835697" cy="1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8A8-1619-46C9-9A90-116724649AF1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42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8C96-6A80-476B-B955-8791847D2078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7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120F-408C-47FB-B88E-BEA676F4D458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15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FCEA-8F5A-4019-BFAB-F27954C1E5B6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0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2E8D-ADFD-47A0-B557-A553FAC48054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8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2EC-34CB-44E7-B857-2C482CEEC0B7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63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043-9B6F-464F-8A63-5B20B9ECA08E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AE33F93C-F805-4BF5-8F05-618205F2EF2B}" type="datetime1">
              <a:rPr lang="ko-KR" altLang="en-US" smtClean="0"/>
              <a:t>2014-01-15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AED6C36-23CC-488B-8723-750B0C56C3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86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1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370.png"/><Relationship Id="rId4" Type="http://schemas.openxmlformats.org/officeDocument/2006/relationships/image" Target="../media/image42.png"/><Relationship Id="rId14" Type="http://schemas.openxmlformats.org/officeDocument/2006/relationships/image" Target="../media/image3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5.jpeg"/><Relationship Id="rId5" Type="http://schemas.openxmlformats.org/officeDocument/2006/relationships/image" Target="../media/image11.jpeg"/><Relationship Id="rId10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png"/><Relationship Id="rId1" Type="http://schemas.openxmlformats.org/officeDocument/2006/relationships/tags" Target="../tags/tag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790.png"/><Relationship Id="rId3" Type="http://schemas.openxmlformats.org/officeDocument/2006/relationships/image" Target="../media/image66.png"/><Relationship Id="rId21" Type="http://schemas.openxmlformats.org/officeDocument/2006/relationships/image" Target="../media/image82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png"/><Relationship Id="rId20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55.png"/><Relationship Id="rId5" Type="http://schemas.openxmlformats.org/officeDocument/2006/relationships/image" Target="../media/image6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800.png"/><Relationship Id="rId4" Type="http://schemas.openxmlformats.org/officeDocument/2006/relationships/image" Target="../media/image67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3.jpeg"/><Relationship Id="rId18" Type="http://schemas.openxmlformats.org/officeDocument/2006/relationships/image" Target="../media/image91.png"/><Relationship Id="rId3" Type="http://schemas.openxmlformats.org/officeDocument/2006/relationships/image" Target="../media/image760.png"/><Relationship Id="rId7" Type="http://schemas.openxmlformats.org/officeDocument/2006/relationships/image" Target="../media/image73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72.jpeg"/><Relationship Id="rId5" Type="http://schemas.openxmlformats.org/officeDocument/2006/relationships/image" Target="../media/image70.png"/><Relationship Id="rId15" Type="http://schemas.openxmlformats.org/officeDocument/2006/relationships/image" Target="../media/image88.png"/><Relationship Id="rId10" Type="http://schemas.openxmlformats.org/officeDocument/2006/relationships/image" Target="../media/image830.png"/><Relationship Id="rId19" Type="http://schemas.openxmlformats.org/officeDocument/2006/relationships/image" Target="../media/image92.png"/><Relationship Id="rId4" Type="http://schemas.openxmlformats.org/officeDocument/2006/relationships/image" Target="../media/image770.png"/><Relationship Id="rId9" Type="http://schemas.openxmlformats.org/officeDocument/2006/relationships/image" Target="../media/image750.pn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80.png"/><Relationship Id="rId18" Type="http://schemas.openxmlformats.org/officeDocument/2006/relationships/image" Target="../media/image330.png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6.png"/><Relationship Id="rId7" Type="http://schemas.openxmlformats.org/officeDocument/2006/relationships/image" Target="../media/image200.png"/><Relationship Id="rId12" Type="http://schemas.openxmlformats.org/officeDocument/2006/relationships/image" Target="../media/image270.png"/><Relationship Id="rId17" Type="http://schemas.openxmlformats.org/officeDocument/2006/relationships/image" Target="../media/image320.pn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0.png"/><Relationship Id="rId20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image" Target="../media/image190.png"/><Relationship Id="rId11" Type="http://schemas.openxmlformats.org/officeDocument/2006/relationships/image" Target="../media/image260.png"/><Relationship Id="rId24" Type="http://schemas.openxmlformats.org/officeDocument/2006/relationships/image" Target="../media/image28.png"/><Relationship Id="rId15" Type="http://schemas.openxmlformats.org/officeDocument/2006/relationships/image" Target="../media/image300.png"/><Relationship Id="rId23" Type="http://schemas.openxmlformats.org/officeDocument/2006/relationships/image" Target="../media/image27.png"/><Relationship Id="rId10" Type="http://schemas.openxmlformats.org/officeDocument/2006/relationships/image" Target="../media/image250.png"/><Relationship Id="rId19" Type="http://schemas.openxmlformats.org/officeDocument/2006/relationships/image" Target="../media/image34.png"/><Relationship Id="rId9" Type="http://schemas.openxmlformats.org/officeDocument/2006/relationships/image" Target="../media/image220.png"/><Relationship Id="rId14" Type="http://schemas.openxmlformats.org/officeDocument/2006/relationships/image" Target="../media/image290.png"/><Relationship Id="rId22" Type="http://schemas.openxmlformats.org/officeDocument/2006/relationships/image" Target="../media/image26.png"/><Relationship Id="rId27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0.png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37.png"/><Relationship Id="rId15" Type="http://schemas.openxmlformats.org/officeDocument/2006/relationships/image" Target="../media/image370.png"/><Relationship Id="rId4" Type="http://schemas.openxmlformats.org/officeDocument/2006/relationships/image" Target="../media/image19.jpeg"/><Relationship Id="rId14" Type="http://schemas.openxmlformats.org/officeDocument/2006/relationships/image" Target="../media/image3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958975"/>
            <a:ext cx="8928992" cy="1470025"/>
          </a:xfrm>
        </p:spPr>
        <p:txBody>
          <a:bodyPr>
            <a:normAutofit/>
          </a:bodyPr>
          <a:lstStyle/>
          <a:p>
            <a:r>
              <a:rPr lang="en-US" altLang="ko-KR" sz="3600" dirty="0" err="1">
                <a:solidFill>
                  <a:srgbClr val="297F64"/>
                </a:solidFill>
              </a:rPr>
              <a:t>Orderless</a:t>
            </a:r>
            <a:r>
              <a:rPr lang="en-US" altLang="ko-KR" sz="3600" dirty="0">
                <a:solidFill>
                  <a:srgbClr val="297F64"/>
                </a:solidFill>
              </a:rPr>
              <a:t> Tracking through</a:t>
            </a:r>
            <a:r>
              <a:rPr lang="en-US" altLang="ko-KR" sz="3200" dirty="0">
                <a:solidFill>
                  <a:srgbClr val="297F64"/>
                </a:solidFill>
              </a:rPr>
              <a:t> </a:t>
            </a:r>
            <a:r>
              <a:rPr lang="en-US" altLang="ko-KR" sz="3200" dirty="0" smtClean="0">
                <a:solidFill>
                  <a:srgbClr val="297F64"/>
                </a:solidFill>
              </a:rPr>
              <a:t/>
            </a:r>
            <a:br>
              <a:rPr lang="en-US" altLang="ko-KR" sz="3200" dirty="0" smtClean="0">
                <a:solidFill>
                  <a:srgbClr val="297F64"/>
                </a:solidFill>
              </a:rPr>
            </a:br>
            <a:r>
              <a:rPr lang="en-US" altLang="ko-KR" sz="3600" dirty="0" smtClean="0">
                <a:solidFill>
                  <a:srgbClr val="297F64"/>
                </a:solidFill>
              </a:rPr>
              <a:t>Model-Averaged </a:t>
            </a:r>
            <a:r>
              <a:rPr lang="en-US" altLang="ko-KR" sz="3600" dirty="0">
                <a:solidFill>
                  <a:srgbClr val="297F64"/>
                </a:solidFill>
              </a:rPr>
              <a:t>Posterior Estimation</a:t>
            </a:r>
            <a:endParaRPr lang="ko-KR" altLang="en-US" sz="3600" dirty="0">
              <a:solidFill>
                <a:srgbClr val="297F64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9512" y="4221088"/>
            <a:ext cx="8784976" cy="2304256"/>
          </a:xfrm>
        </p:spPr>
        <p:txBody>
          <a:bodyPr>
            <a:normAutofit/>
          </a:bodyPr>
          <a:lstStyle/>
          <a:p>
            <a:r>
              <a:rPr lang="en-US" altLang="ko-KR" sz="2800" dirty="0" err="1" smtClean="0">
                <a:solidFill>
                  <a:schemeClr val="tx1"/>
                </a:solidFill>
              </a:rPr>
              <a:t>Seunghoon</a:t>
            </a:r>
            <a:r>
              <a:rPr lang="en-US" altLang="ko-KR" sz="2800" dirty="0" smtClean="0">
                <a:solidFill>
                  <a:schemeClr val="tx1"/>
                </a:solidFill>
              </a:rPr>
              <a:t> Hong*    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Suha</a:t>
            </a: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Kwak</a:t>
            </a:r>
            <a:r>
              <a:rPr lang="en-US" altLang="ko-KR" sz="2800" dirty="0" smtClean="0">
                <a:solidFill>
                  <a:schemeClr val="tx1"/>
                </a:solidFill>
              </a:rPr>
              <a:t>     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Bohyung</a:t>
            </a:r>
            <a:r>
              <a:rPr lang="en-US" altLang="ko-KR" sz="2800" dirty="0" smtClean="0">
                <a:solidFill>
                  <a:schemeClr val="tx1"/>
                </a:solidFill>
              </a:rPr>
              <a:t> Han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Computer Vision Lab.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Dept. of Computer Science and Engineering 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POSTECH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E:\[H] Offline Tracking\Presentation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9" y="260648"/>
            <a:ext cx="332514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2376264" cy="2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36"/>
          <p:cNvSpPr>
            <a:spLocks noChangeArrowheads="1"/>
          </p:cNvSpPr>
          <p:nvPr/>
        </p:nvSpPr>
        <p:spPr bwMode="auto">
          <a:xfrm>
            <a:off x="617908" y="3652139"/>
            <a:ext cx="7886320" cy="1054856"/>
          </a:xfrm>
          <a:prstGeom prst="rect">
            <a:avLst/>
          </a:prstGeom>
          <a:solidFill>
            <a:srgbClr val="297F64">
              <a:alpha val="48000"/>
            </a:srgbClr>
          </a:solidFill>
          <a:ln w="76200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Aggregate all voting maps from samples, </a:t>
            </a:r>
            <a:br>
              <a:rPr lang="en-US" altLang="ko-KR" sz="2800" dirty="0" smtClean="0"/>
            </a:br>
            <a:r>
              <a:rPr lang="en-US" altLang="ko-KR" sz="2800" dirty="0" smtClean="0"/>
              <a:t>and generate propagated posterior.</a:t>
            </a:r>
            <a:endParaRPr lang="ko-KR" altLang="en-US" sz="2800" dirty="0"/>
          </a:p>
        </p:txBody>
      </p:sp>
      <p:sp>
        <p:nvSpPr>
          <p:cNvPr id="258" name="AutoShape 70"/>
          <p:cNvSpPr>
            <a:spLocks noChangeArrowheads="1"/>
          </p:cNvSpPr>
          <p:nvPr/>
        </p:nvSpPr>
        <p:spPr bwMode="auto">
          <a:xfrm>
            <a:off x="4334504" y="4772880"/>
            <a:ext cx="435173" cy="243012"/>
          </a:xfrm>
          <a:prstGeom prst="downArrow">
            <a:avLst>
              <a:gd name="adj1" fmla="val 50000"/>
              <a:gd name="adj2" fmla="val 47426"/>
            </a:avLst>
          </a:prstGeom>
          <a:solidFill>
            <a:srgbClr val="297F64"/>
          </a:solidFill>
          <a:ln>
            <a:solidFill>
              <a:srgbClr val="297F6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ko-KR" altLang="en-US"/>
          </a:p>
        </p:txBody>
      </p:sp>
      <p:pic>
        <p:nvPicPr>
          <p:cNvPr id="26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34" y="5114156"/>
            <a:ext cx="2040332" cy="15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3551660" y="5114156"/>
            <a:ext cx="2068928" cy="1564729"/>
          </a:xfrm>
          <a:prstGeom prst="rect">
            <a:avLst/>
          </a:prstGeom>
          <a:noFill/>
          <a:ln w="76200">
            <a:solidFill>
              <a:srgbClr val="297F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69952" y="3706182"/>
            <a:ext cx="1246003" cy="934502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969951" y="2644087"/>
            <a:ext cx="1245433" cy="934076"/>
            <a:chOff x="796252" y="5001955"/>
            <a:chExt cx="2725754" cy="2044316"/>
          </a:xfrm>
        </p:grpSpPr>
        <p:sp>
          <p:nvSpPr>
            <p:cNvPr id="18" name="직사각형 17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33" name="타원 32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타원 35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21" name="타원 20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타원 21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27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9" name="그룹 258"/>
          <p:cNvGrpSpPr/>
          <p:nvPr/>
        </p:nvGrpSpPr>
        <p:grpSpPr>
          <a:xfrm>
            <a:off x="1479835" y="3982059"/>
            <a:ext cx="287277" cy="269485"/>
            <a:chOff x="717650" y="4068464"/>
            <a:chExt cx="369764" cy="346863"/>
          </a:xfrm>
        </p:grpSpPr>
        <p:sp>
          <p:nvSpPr>
            <p:cNvPr id="66" name="타원 65"/>
            <p:cNvSpPr/>
            <p:nvPr/>
          </p:nvSpPr>
          <p:spPr>
            <a:xfrm flipV="1">
              <a:off x="717650" y="4137798"/>
              <a:ext cx="277446" cy="277529"/>
            </a:xfrm>
            <a:prstGeom prst="ellipse">
              <a:avLst/>
            </a:prstGeom>
            <a:solidFill>
              <a:srgbClr val="0108F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 rot="775498" flipV="1">
              <a:off x="819682" y="4068464"/>
              <a:ext cx="267732" cy="277529"/>
            </a:xfrm>
            <a:prstGeom prst="ellipse">
              <a:avLst/>
            </a:prstGeom>
            <a:solidFill>
              <a:srgbClr val="0108F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 rot="775498" flipV="1">
              <a:off x="856878" y="4098278"/>
              <a:ext cx="194819" cy="211451"/>
            </a:xfrm>
            <a:prstGeom prst="ellipse">
              <a:avLst/>
            </a:prstGeom>
            <a:solidFill>
              <a:srgbClr val="5FFFA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 flipV="1">
              <a:off x="769712" y="4167529"/>
              <a:ext cx="201888" cy="211451"/>
            </a:xfrm>
            <a:prstGeom prst="ellipse">
              <a:avLst/>
            </a:prstGeom>
            <a:solidFill>
              <a:srgbClr val="5FFFA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 flipV="1">
              <a:off x="792128" y="4198560"/>
              <a:ext cx="158066" cy="156006"/>
            </a:xfrm>
            <a:prstGeom prst="ellipse">
              <a:avLst/>
            </a:prstGeom>
            <a:solidFill>
              <a:srgbClr val="E8FF17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 flipV="1">
              <a:off x="827584" y="4211036"/>
              <a:ext cx="105663" cy="1042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>
              <a:off x="833660" y="4221768"/>
              <a:ext cx="75004" cy="740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/>
          </p:nvSpPr>
          <p:spPr>
            <a:xfrm>
              <a:off x="858075" y="4242194"/>
              <a:ext cx="44680" cy="41106"/>
            </a:xfrm>
            <a:prstGeom prst="ellipse">
              <a:avLst/>
            </a:prstGeom>
            <a:solidFill>
              <a:srgbClr val="92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 rot="775498" flipV="1">
              <a:off x="877758" y="4129335"/>
              <a:ext cx="152532" cy="156006"/>
            </a:xfrm>
            <a:prstGeom prst="ellipse">
              <a:avLst/>
            </a:prstGeom>
            <a:solidFill>
              <a:srgbClr val="E8FF17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 rot="775498" flipV="1">
              <a:off x="903306" y="4151862"/>
              <a:ext cx="101963" cy="1042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 rot="775498">
              <a:off x="919558" y="4162814"/>
              <a:ext cx="72378" cy="740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 rot="775498">
              <a:off x="932827" y="4183030"/>
              <a:ext cx="43116" cy="41106"/>
            </a:xfrm>
            <a:prstGeom prst="ellipse">
              <a:avLst/>
            </a:prstGeom>
            <a:solidFill>
              <a:srgbClr val="92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746202" y="2644087"/>
            <a:ext cx="1245433" cy="934076"/>
            <a:chOff x="796252" y="5001955"/>
            <a:chExt cx="2725754" cy="2044316"/>
          </a:xfrm>
        </p:grpSpPr>
        <p:sp>
          <p:nvSpPr>
            <p:cNvPr id="110" name="직사각형 109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1" name="그룹 110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125" name="타원 124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타원 125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타원 126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2" name="그룹 111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113" name="타원 112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타원 113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15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타원 116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타원 120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타원 121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타원 123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95" name="직사각형 94"/>
          <p:cNvSpPr/>
          <p:nvPr/>
        </p:nvSpPr>
        <p:spPr>
          <a:xfrm>
            <a:off x="2746203" y="3706182"/>
            <a:ext cx="1246003" cy="934502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그룹 96"/>
          <p:cNvGrpSpPr/>
          <p:nvPr/>
        </p:nvGrpSpPr>
        <p:grpSpPr>
          <a:xfrm rot="775498">
            <a:off x="3343375" y="3980506"/>
            <a:ext cx="208006" cy="215617"/>
            <a:chOff x="6021797" y="1769564"/>
            <a:chExt cx="471546" cy="471686"/>
          </a:xfrm>
        </p:grpSpPr>
        <p:sp>
          <p:nvSpPr>
            <p:cNvPr id="98" name="타원 97"/>
            <p:cNvSpPr/>
            <p:nvPr/>
          </p:nvSpPr>
          <p:spPr>
            <a:xfrm flipV="1">
              <a:off x="6021797" y="1769564"/>
              <a:ext cx="471546" cy="471686"/>
            </a:xfrm>
            <a:prstGeom prst="ellipse">
              <a:avLst/>
            </a:prstGeom>
            <a:solidFill>
              <a:srgbClr val="0108F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 flipV="1">
              <a:off x="6086006" y="1820094"/>
              <a:ext cx="343128" cy="359380"/>
            </a:xfrm>
            <a:prstGeom prst="ellipse">
              <a:avLst/>
            </a:prstGeom>
            <a:solidFill>
              <a:srgbClr val="5FFFA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 flipV="1">
              <a:off x="6124105" y="1872834"/>
              <a:ext cx="268648" cy="265146"/>
            </a:xfrm>
            <a:prstGeom prst="ellipse">
              <a:avLst/>
            </a:prstGeom>
            <a:solidFill>
              <a:srgbClr val="E8FF17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/>
            <p:nvPr/>
          </p:nvSpPr>
          <p:spPr>
            <a:xfrm flipV="1">
              <a:off x="6167778" y="1911164"/>
              <a:ext cx="179584" cy="1772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/>
            <p:cNvSpPr/>
            <p:nvPr/>
          </p:nvSpPr>
          <p:spPr>
            <a:xfrm>
              <a:off x="6194691" y="1929404"/>
              <a:ext cx="127476" cy="1258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/>
            <p:nvPr/>
          </p:nvSpPr>
          <p:spPr>
            <a:xfrm>
              <a:off x="6219601" y="1964119"/>
              <a:ext cx="75938" cy="69863"/>
            </a:xfrm>
            <a:prstGeom prst="ellipse">
              <a:avLst/>
            </a:prstGeom>
            <a:solidFill>
              <a:srgbClr val="92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4477415" y="2644087"/>
            <a:ext cx="1245433" cy="934076"/>
            <a:chOff x="796252" y="5001955"/>
            <a:chExt cx="2725754" cy="2044316"/>
          </a:xfrm>
        </p:grpSpPr>
        <p:sp>
          <p:nvSpPr>
            <p:cNvPr id="166" name="직사각형 165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7" name="그룹 166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181" name="타원 180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타원 181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타원 182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타원 183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타원 184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8" name="그룹 167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169" name="타원 168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타원 169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타원 170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타원 171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타원 172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타원 173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타원 174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타원 175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타원 176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타원 177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타원 178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타원 179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39" name="타원 138"/>
          <p:cNvSpPr/>
          <p:nvPr/>
        </p:nvSpPr>
        <p:spPr>
          <a:xfrm>
            <a:off x="4763952" y="3336165"/>
            <a:ext cx="164912" cy="154001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4477416" y="3706182"/>
            <a:ext cx="1246003" cy="934502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7" name="그룹 186"/>
          <p:cNvGrpSpPr/>
          <p:nvPr/>
        </p:nvGrpSpPr>
        <p:grpSpPr>
          <a:xfrm>
            <a:off x="7087555" y="2644087"/>
            <a:ext cx="1245433" cy="934076"/>
            <a:chOff x="796252" y="5001955"/>
            <a:chExt cx="2725754" cy="2044316"/>
          </a:xfrm>
        </p:grpSpPr>
        <p:sp>
          <p:nvSpPr>
            <p:cNvPr id="222" name="직사각형 221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3" name="그룹 222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237" name="타원 236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타원 237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타원 238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0" name="타원 239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1" name="타원 240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4" name="그룹 223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225" name="타원 224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타원 225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타원 226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타원 227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타원 228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타원 229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타원 230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타원 231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타원 232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타원 233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타원 234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6" name="타원 235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07" name="직사각형 206"/>
          <p:cNvSpPr/>
          <p:nvPr/>
        </p:nvSpPr>
        <p:spPr>
          <a:xfrm>
            <a:off x="7087555" y="3706182"/>
            <a:ext cx="1246003" cy="934502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타원 241"/>
          <p:cNvSpPr/>
          <p:nvPr/>
        </p:nvSpPr>
        <p:spPr>
          <a:xfrm>
            <a:off x="7566409" y="2885987"/>
            <a:ext cx="164912" cy="154001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AutoShape 65"/>
          <p:cNvSpPr>
            <a:spLocks noChangeArrowheads="1"/>
          </p:cNvSpPr>
          <p:nvPr/>
        </p:nvSpPr>
        <p:spPr bwMode="auto">
          <a:xfrm rot="2765191">
            <a:off x="2376362" y="4097724"/>
            <a:ext cx="222508" cy="222508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" name="AutoShape 65"/>
          <p:cNvSpPr>
            <a:spLocks noChangeArrowheads="1"/>
          </p:cNvSpPr>
          <p:nvPr/>
        </p:nvSpPr>
        <p:spPr bwMode="auto">
          <a:xfrm rot="2765191">
            <a:off x="4131140" y="4121569"/>
            <a:ext cx="222508" cy="222508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6" name="AutoShape 65"/>
          <p:cNvSpPr>
            <a:spLocks noChangeArrowheads="1"/>
          </p:cNvSpPr>
          <p:nvPr/>
        </p:nvSpPr>
        <p:spPr bwMode="auto">
          <a:xfrm rot="2765191">
            <a:off x="5859333" y="4075437"/>
            <a:ext cx="222508" cy="222508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7" name="AutoShape 65"/>
          <p:cNvSpPr>
            <a:spLocks noChangeArrowheads="1"/>
          </p:cNvSpPr>
          <p:nvPr/>
        </p:nvSpPr>
        <p:spPr bwMode="auto">
          <a:xfrm rot="2765191">
            <a:off x="6714259" y="4070790"/>
            <a:ext cx="222508" cy="222508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61" name="그룹 260"/>
          <p:cNvGrpSpPr/>
          <p:nvPr/>
        </p:nvGrpSpPr>
        <p:grpSpPr>
          <a:xfrm>
            <a:off x="4636410" y="4322293"/>
            <a:ext cx="308280" cy="296007"/>
            <a:chOff x="4616650" y="4475602"/>
            <a:chExt cx="396798" cy="381000"/>
          </a:xfrm>
        </p:grpSpPr>
        <p:pic>
          <p:nvPicPr>
            <p:cNvPr id="260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25" t="29046" r="42575" b="49574"/>
            <a:stretch/>
          </p:blipFill>
          <p:spPr bwMode="auto">
            <a:xfrm>
              <a:off x="4616650" y="4475602"/>
              <a:ext cx="39679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타원 162"/>
            <p:cNvSpPr/>
            <p:nvPr/>
          </p:nvSpPr>
          <p:spPr>
            <a:xfrm flipV="1">
              <a:off x="4776311" y="4650972"/>
              <a:ext cx="105663" cy="1042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타원 163"/>
            <p:cNvSpPr/>
            <p:nvPr/>
          </p:nvSpPr>
          <p:spPr>
            <a:xfrm>
              <a:off x="4798287" y="4666102"/>
              <a:ext cx="75004" cy="740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타원 164"/>
            <p:cNvSpPr/>
            <p:nvPr/>
          </p:nvSpPr>
          <p:spPr>
            <a:xfrm>
              <a:off x="4812954" y="4686713"/>
              <a:ext cx="44680" cy="41106"/>
            </a:xfrm>
            <a:prstGeom prst="ellipse">
              <a:avLst/>
            </a:prstGeom>
            <a:solidFill>
              <a:srgbClr val="92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2" name="그룹 261"/>
          <p:cNvGrpSpPr/>
          <p:nvPr/>
        </p:nvGrpSpPr>
        <p:grpSpPr>
          <a:xfrm rot="16517350">
            <a:off x="7669088" y="3891660"/>
            <a:ext cx="274028" cy="333277"/>
            <a:chOff x="6021797" y="1769564"/>
            <a:chExt cx="471546" cy="471686"/>
          </a:xfrm>
        </p:grpSpPr>
        <p:sp>
          <p:nvSpPr>
            <p:cNvPr id="263" name="타원 262"/>
            <p:cNvSpPr/>
            <p:nvPr/>
          </p:nvSpPr>
          <p:spPr>
            <a:xfrm flipV="1">
              <a:off x="6021797" y="1769564"/>
              <a:ext cx="471546" cy="471686"/>
            </a:xfrm>
            <a:prstGeom prst="ellipse">
              <a:avLst/>
            </a:prstGeom>
            <a:solidFill>
              <a:srgbClr val="0108FF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4" name="타원 263"/>
            <p:cNvSpPr/>
            <p:nvPr/>
          </p:nvSpPr>
          <p:spPr>
            <a:xfrm flipV="1">
              <a:off x="6086006" y="1820094"/>
              <a:ext cx="343128" cy="359380"/>
            </a:xfrm>
            <a:prstGeom prst="ellipse">
              <a:avLst/>
            </a:prstGeom>
            <a:solidFill>
              <a:srgbClr val="5FFFA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타원 264"/>
            <p:cNvSpPr/>
            <p:nvPr/>
          </p:nvSpPr>
          <p:spPr>
            <a:xfrm flipV="1">
              <a:off x="6124105" y="1872834"/>
              <a:ext cx="268648" cy="265146"/>
            </a:xfrm>
            <a:prstGeom prst="ellipse">
              <a:avLst/>
            </a:prstGeom>
            <a:solidFill>
              <a:srgbClr val="E8FF17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/>
            <p:cNvSpPr/>
            <p:nvPr/>
          </p:nvSpPr>
          <p:spPr>
            <a:xfrm flipV="1">
              <a:off x="6167778" y="1911164"/>
              <a:ext cx="179584" cy="1772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타원 266"/>
            <p:cNvSpPr/>
            <p:nvPr/>
          </p:nvSpPr>
          <p:spPr>
            <a:xfrm>
              <a:off x="6194691" y="1929404"/>
              <a:ext cx="127476" cy="1258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타원 267"/>
            <p:cNvSpPr/>
            <p:nvPr/>
          </p:nvSpPr>
          <p:spPr>
            <a:xfrm>
              <a:off x="6219601" y="1964119"/>
              <a:ext cx="75938" cy="69863"/>
            </a:xfrm>
            <a:prstGeom prst="ellipse">
              <a:avLst/>
            </a:prstGeom>
            <a:solidFill>
              <a:srgbClr val="92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0" name="TextBox 269"/>
          <p:cNvSpPr txBox="1"/>
          <p:nvPr/>
        </p:nvSpPr>
        <p:spPr>
          <a:xfrm>
            <a:off x="6173318" y="3835088"/>
            <a:ext cx="378854" cy="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…</a:t>
            </a:r>
            <a:endParaRPr lang="ko-KR" altLang="en-US" sz="3200" dirty="0"/>
          </a:p>
        </p:txBody>
      </p:sp>
      <p:sp>
        <p:nvSpPr>
          <p:cNvPr id="271" name="직사각형 270"/>
          <p:cNvSpPr/>
          <p:nvPr/>
        </p:nvSpPr>
        <p:spPr>
          <a:xfrm>
            <a:off x="1091446" y="2348880"/>
            <a:ext cx="1000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2</a:t>
            </a:r>
          </a:p>
        </p:txBody>
      </p:sp>
      <p:sp>
        <p:nvSpPr>
          <p:cNvPr id="272" name="직사각형 271"/>
          <p:cNvSpPr/>
          <p:nvPr/>
        </p:nvSpPr>
        <p:spPr>
          <a:xfrm>
            <a:off x="2867697" y="2360778"/>
            <a:ext cx="1000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3</a:t>
            </a:r>
          </a:p>
        </p:txBody>
      </p:sp>
      <p:sp>
        <p:nvSpPr>
          <p:cNvPr id="273" name="직사각형 272"/>
          <p:cNvSpPr/>
          <p:nvPr/>
        </p:nvSpPr>
        <p:spPr>
          <a:xfrm>
            <a:off x="4573527" y="2360778"/>
            <a:ext cx="1000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직사각형 273"/>
              <p:cNvSpPr/>
              <p:nvPr/>
            </p:nvSpPr>
            <p:spPr>
              <a:xfrm>
                <a:off x="7054657" y="2348880"/>
                <a:ext cx="124338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/>
                          </a:rPr>
                          <m:t>|</m:t>
                        </m:r>
                        <m:r>
                          <a:rPr lang="ko-KR" altLang="en-US" sz="1400" b="0" i="1" smtClean="0">
                            <a:latin typeface="Cambria Math"/>
                          </a:rPr>
                          <m:t>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altLang="ko-KR" sz="1400" b="0" i="0" smtClean="0">
                        <a:latin typeface="Cambria Math"/>
                      </a:rPr>
                      <m:t>|</m:t>
                    </m:r>
                  </m:oMath>
                </a14:m>
                <a:endPara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4" name="직사각형 2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57" y="2348880"/>
                <a:ext cx="1243384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" name="타원 275"/>
          <p:cNvSpPr/>
          <p:nvPr/>
        </p:nvSpPr>
        <p:spPr>
          <a:xfrm>
            <a:off x="3339145" y="2904843"/>
            <a:ext cx="164912" cy="154001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타원 276"/>
          <p:cNvSpPr/>
          <p:nvPr/>
        </p:nvSpPr>
        <p:spPr>
          <a:xfrm>
            <a:off x="1574999" y="3007510"/>
            <a:ext cx="164912" cy="154001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직사각형 277"/>
              <p:cNvSpPr/>
              <p:nvPr/>
            </p:nvSpPr>
            <p:spPr>
              <a:xfrm rot="16200000">
                <a:off x="209750" y="2949445"/>
                <a:ext cx="114568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Posterior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Arial Unicode MS" pitchFamily="50" charset="-127"/>
                        <a:cs typeface="Arial Unicode MS" pitchFamily="50" charset="-127"/>
                      </a:rPr>
                      <m:t>𝒕</m:t>
                    </m:r>
                  </m:oMath>
                </a14:m>
                <a:r>
                  <a:rPr lang="en-US" altLang="ko-K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8" name="직사각형 2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9750" y="2949445"/>
                <a:ext cx="1145681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961" r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직사각형 278"/>
              <p:cNvSpPr/>
              <p:nvPr/>
            </p:nvSpPr>
            <p:spPr>
              <a:xfrm rot="16200000">
                <a:off x="209750" y="3980265"/>
                <a:ext cx="114568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votes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𝒕</m:t>
                        </m:r>
                      </m:e>
                      <m:sub>
                        <m:r>
                          <a:rPr lang="en-US" altLang="ko-KR" sz="1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ko-K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9" name="직사각형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9750" y="3980265"/>
                <a:ext cx="1145681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961" r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/>
              <p:cNvSpPr txBox="1"/>
              <p:nvPr/>
            </p:nvSpPr>
            <p:spPr>
              <a:xfrm>
                <a:off x="5847781" y="5352408"/>
                <a:ext cx="2994731" cy="1174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rgbClr val="297F64"/>
                    </a:solidFill>
                    <a:latin typeface="Calibri" pitchFamily="34" charset="0"/>
                    <a:ea typeface="나눔고딕" pitchFamily="50" charset="-127"/>
                  </a:rPr>
                  <a:t>Propagated posterior</a:t>
                </a:r>
                <a:br>
                  <a:rPr lang="en-US" altLang="ko-KR" sz="2000" b="1" dirty="0" smtClean="0">
                    <a:solidFill>
                      <a:srgbClr val="297F64"/>
                    </a:solidFill>
                    <a:latin typeface="Calibri" pitchFamily="34" charset="0"/>
                    <a:ea typeface="나눔고딕" pitchFamily="50" charset="-127"/>
                  </a:rPr>
                </a:br>
                <a:r>
                  <a:rPr lang="en-US" altLang="ko-KR" sz="2000" b="1" dirty="0" smtClean="0">
                    <a:solidFill>
                      <a:srgbClr val="297F64"/>
                    </a:solidFill>
                    <a:latin typeface="Calibri" pitchFamily="34" charset="0"/>
                    <a:ea typeface="나눔고딕" pitchFamily="50" charset="-127"/>
                  </a:rPr>
                  <a:t>along a single chain model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ko-KR" altLang="ko-K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ko-KR" altLang="ko-K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ko-KR" altLang="ko-K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r>
                            <a:rPr lang="en-US" altLang="ko-K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ko-KR" altLang="ko-K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ko-KR" altLang="ko-K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k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000" dirty="0">
                  <a:solidFill>
                    <a:srgbClr val="297F64"/>
                  </a:solidFill>
                </a:endParaRPr>
              </a:p>
            </p:txBody>
          </p:sp>
        </mc:Choice>
        <mc:Fallback xmlns="">
          <p:sp>
            <p:nvSpPr>
              <p:cNvPr id="280" name="TextBox 2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781" y="5352408"/>
                <a:ext cx="2994731" cy="1174296"/>
              </a:xfrm>
              <a:prstGeom prst="rect">
                <a:avLst/>
              </a:prstGeom>
              <a:blipFill rotWithShape="1">
                <a:blip r:embed="rId7"/>
                <a:stretch>
                  <a:fillRect l="-2033" t="-2591" r="-1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1" name="그룹 280"/>
          <p:cNvGrpSpPr/>
          <p:nvPr/>
        </p:nvGrpSpPr>
        <p:grpSpPr>
          <a:xfrm>
            <a:off x="5796136" y="313503"/>
            <a:ext cx="2582773" cy="523209"/>
            <a:chOff x="6624116" y="1340768"/>
            <a:chExt cx="1679761" cy="340280"/>
          </a:xfrm>
        </p:grpSpPr>
        <p:sp>
          <p:nvSpPr>
            <p:cNvPr id="282" name="타원 281"/>
            <p:cNvSpPr/>
            <p:nvPr/>
          </p:nvSpPr>
          <p:spPr>
            <a:xfrm>
              <a:off x="6624116" y="1340871"/>
              <a:ext cx="340177" cy="340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직사각형 282"/>
                <p:cNvSpPr/>
                <p:nvPr/>
              </p:nvSpPr>
              <p:spPr>
                <a:xfrm>
                  <a:off x="6660887" y="1381557"/>
                  <a:ext cx="331696" cy="240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0" name="직사각형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887" y="1381557"/>
                  <a:ext cx="331696" cy="24020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4" name="타원 283"/>
            <p:cNvSpPr/>
            <p:nvPr/>
          </p:nvSpPr>
          <p:spPr>
            <a:xfrm>
              <a:off x="7340741" y="1340768"/>
              <a:ext cx="340177" cy="340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직사각형 284"/>
                <p:cNvSpPr/>
                <p:nvPr/>
              </p:nvSpPr>
              <p:spPr>
                <a:xfrm>
                  <a:off x="7371923" y="1373532"/>
                  <a:ext cx="311888" cy="240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3" name="직사각형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923" y="1373532"/>
                  <a:ext cx="311888" cy="24020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6" name="타원 285"/>
            <p:cNvSpPr/>
            <p:nvPr/>
          </p:nvSpPr>
          <p:spPr>
            <a:xfrm>
              <a:off x="7937659" y="1340866"/>
              <a:ext cx="340177" cy="340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7" name="직사각형 286"/>
                <p:cNvSpPr/>
                <p:nvPr/>
              </p:nvSpPr>
              <p:spPr>
                <a:xfrm>
                  <a:off x="7932189" y="1369321"/>
                  <a:ext cx="371688" cy="2565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𝒌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직사각형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189" y="1369321"/>
                  <a:ext cx="371688" cy="25650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8" name="직선 화살표 연결선 287"/>
            <p:cNvCxnSpPr>
              <a:stCxn id="282" idx="6"/>
              <a:endCxn id="284" idx="2"/>
            </p:cNvCxnSpPr>
            <p:nvPr/>
          </p:nvCxnSpPr>
          <p:spPr>
            <a:xfrm flipV="1">
              <a:off x="6964293" y="1510857"/>
              <a:ext cx="376448" cy="10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화살표 연결선 288"/>
            <p:cNvCxnSpPr>
              <a:stCxn id="284" idx="6"/>
              <a:endCxn id="286" idx="2"/>
            </p:cNvCxnSpPr>
            <p:nvPr/>
          </p:nvCxnSpPr>
          <p:spPr>
            <a:xfrm>
              <a:off x="7680918" y="1510857"/>
              <a:ext cx="256741" cy="10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289"/>
            <p:cNvSpPr txBox="1"/>
            <p:nvPr/>
          </p:nvSpPr>
          <p:spPr>
            <a:xfrm>
              <a:off x="7025096" y="1340768"/>
              <a:ext cx="242511" cy="251460"/>
            </a:xfrm>
            <a:prstGeom prst="rect">
              <a:avLst/>
            </a:prstGeom>
            <a:solidFill>
              <a:srgbClr val="E8E8E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…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170633" y="23754"/>
            <a:ext cx="3616161" cy="1120361"/>
            <a:chOff x="885559" y="105098"/>
            <a:chExt cx="3616161" cy="1120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직사각형 155"/>
                <p:cNvSpPr/>
                <p:nvPr/>
              </p:nvSpPr>
              <p:spPr>
                <a:xfrm>
                  <a:off x="938629" y="105098"/>
                  <a:ext cx="3563091" cy="1102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ko-KR" altLang="en-US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sSubSup>
                              <m:sSubSupPr>
                                <m:ctrlPr>
                                  <a:rPr lang="ko-KR" alt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400">
                                    <a:latin typeface="Cambria Math"/>
                                  </a:rPr>
                                  <m:t>t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ko-KR" sz="2400">
                                    <a:latin typeface="Cambria Math"/>
                                  </a:rPr>
                                  <m:t>i</m:t>
                                </m:r>
                              </m:sup>
                            </m:sSubSup>
                            <m:r>
                              <a:rPr lang="en-US" altLang="ko-KR" sz="240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ko-KR" alt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𝕊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ko-KR" altLang="ko-KR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ko-KR" altLang="ko-KR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ko-KR" altLang="ko-KR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ko-KR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56" name="직사각형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629" y="105098"/>
                  <a:ext cx="3563091" cy="110286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Rectangle 53"/>
            <p:cNvSpPr>
              <a:spLocks noChangeArrowheads="1"/>
            </p:cNvSpPr>
            <p:nvPr/>
          </p:nvSpPr>
          <p:spPr bwMode="auto">
            <a:xfrm>
              <a:off x="885559" y="145018"/>
              <a:ext cx="3570250" cy="1080441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9050">
              <a:solidFill>
                <a:srgbClr val="0108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2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58" grpId="0" animBg="1"/>
      <p:bldP spid="275" grpId="0" animBg="1"/>
      <p:bldP spid="57" grpId="0" animBg="1"/>
      <p:bldP spid="95" grpId="0" animBg="1"/>
      <p:bldP spid="139" grpId="0" animBg="1"/>
      <p:bldP spid="151" grpId="0" animBg="1"/>
      <p:bldP spid="207" grpId="0" animBg="1"/>
      <p:bldP spid="242" grpId="0" animBg="1"/>
      <p:bldP spid="244" grpId="0" animBg="1"/>
      <p:bldP spid="245" grpId="0" animBg="1"/>
      <p:bldP spid="246" grpId="0" animBg="1"/>
      <p:bldP spid="247" grpId="0" animBg="1"/>
      <p:bldP spid="270" grpId="0"/>
      <p:bldP spid="271" grpId="0"/>
      <p:bldP spid="272" grpId="0"/>
      <p:bldP spid="273" grpId="0"/>
      <p:bldP spid="274" grpId="0"/>
      <p:bldP spid="276" grpId="0" animBg="1"/>
      <p:bldP spid="277" grpId="0" animBg="1"/>
      <p:bldP spid="278" grpId="0"/>
      <p:bldP spid="279" grpId="0"/>
      <p:bldP spid="2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Which frame is preferred to track next?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3072705" y="2060848"/>
                <a:ext cx="3086422" cy="709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80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arg</m:t>
                      </m:r>
                      <m:limLow>
                        <m:limLowPr>
                          <m:ctrlPr>
                            <a:rPr lang="ko-KR" altLang="ko-KR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ko-KR" sz="28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altLang="ko-KR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lim>
                      </m:limLow>
                      <m:r>
                        <a:rPr lang="en-US" altLang="ko-KR" sz="2800" b="0" i="1" smtClean="0">
                          <a:solidFill>
                            <a:srgbClr val="297F64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ko-KR" altLang="ko-KR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sz="2800" b="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1:</m:t>
                              </m:r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05" y="2060848"/>
                <a:ext cx="3086422" cy="7093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1251125" y="3226819"/>
            <a:ext cx="0" cy="10762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662657" y="4286770"/>
            <a:ext cx="577822" cy="4620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1252458" y="4278601"/>
            <a:ext cx="1341738" cy="81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167325" y="3910827"/>
            <a:ext cx="313655" cy="23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x 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 rot="18762768">
            <a:off x="538444" y="4291349"/>
            <a:ext cx="261332" cy="3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y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 rot="16200000">
            <a:off x="775682" y="3399044"/>
            <a:ext cx="489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s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7084685" y="3226819"/>
            <a:ext cx="0" cy="10762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6496217" y="4286770"/>
            <a:ext cx="577822" cy="4620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086018" y="4278601"/>
            <a:ext cx="1341738" cy="81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000885" y="3910827"/>
            <a:ext cx="313655" cy="23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x 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8762768">
            <a:off x="6372004" y="4291349"/>
            <a:ext cx="261332" cy="3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y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 rot="16200000">
            <a:off x="6609242" y="3399044"/>
            <a:ext cx="489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s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23" name="타원 22"/>
          <p:cNvSpPr/>
          <p:nvPr/>
        </p:nvSpPr>
        <p:spPr>
          <a:xfrm rot="1670103">
            <a:off x="6764798" y="3511401"/>
            <a:ext cx="898312" cy="782256"/>
          </a:xfrm>
          <a:prstGeom prst="ellipse">
            <a:avLst/>
          </a:prstGeom>
          <a:solidFill>
            <a:srgbClr val="FFFF00"/>
          </a:solidFill>
          <a:effectLst>
            <a:glow rad="50800">
              <a:srgbClr val="FFFF00">
                <a:alpha val="56000"/>
              </a:srgb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 rot="1791248">
            <a:off x="6815501" y="3607838"/>
            <a:ext cx="837141" cy="589384"/>
          </a:xfrm>
          <a:prstGeom prst="ellipse">
            <a:avLst/>
          </a:prstGeom>
          <a:solidFill>
            <a:srgbClr val="FFC000"/>
          </a:solidFill>
          <a:effectLst>
            <a:glow rad="152400">
              <a:srgbClr val="FFC000">
                <a:alpha val="40000"/>
              </a:srgb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 rot="1265033">
            <a:off x="7027774" y="3786131"/>
            <a:ext cx="372564" cy="261234"/>
          </a:xfrm>
          <a:prstGeom prst="ellipse">
            <a:avLst/>
          </a:prstGeom>
          <a:solidFill>
            <a:srgbClr val="FF0000"/>
          </a:solidFill>
          <a:effectLst>
            <a:glow rad="63500">
              <a:srgbClr val="FF0000">
                <a:alpha val="40000"/>
              </a:srgb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7213954" y="3835775"/>
            <a:ext cx="200784" cy="204640"/>
          </a:xfrm>
          <a:prstGeom prst="ellipse">
            <a:avLst/>
          </a:prstGeom>
          <a:solidFill>
            <a:srgbClr val="FF0000">
              <a:alpha val="60000"/>
            </a:srgbClr>
          </a:solidFill>
          <a:effectLst>
            <a:glow rad="63500">
              <a:srgbClr val="FF0000">
                <a:alpha val="40000"/>
              </a:srgb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V="1">
            <a:off x="4131445" y="3238307"/>
            <a:ext cx="0" cy="10762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3542977" y="4298258"/>
            <a:ext cx="577822" cy="4620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132778" y="4290089"/>
            <a:ext cx="1341738" cy="81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047645" y="3922315"/>
            <a:ext cx="313655" cy="23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x 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 rot="18762768">
            <a:off x="3418764" y="4302837"/>
            <a:ext cx="261332" cy="3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y</a:t>
            </a:r>
            <a:endParaRPr lang="en-US" altLang="ko-KR" dirty="0">
              <a:latin typeface="Tahoma" pitchFamily="34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 rot="16200000">
            <a:off x="3656002" y="3410532"/>
            <a:ext cx="489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ko-KR" dirty="0" smtClean="0">
                <a:latin typeface="Tahoma" pitchFamily="34" charset="0"/>
              </a:rPr>
              <a:t>s</a:t>
            </a:r>
            <a:endParaRPr lang="en-US" altLang="ko-KR" dirty="0">
              <a:latin typeface="Tahoma" pitchFamily="34" charset="0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3881996" y="3638327"/>
            <a:ext cx="859648" cy="934612"/>
            <a:chOff x="4233110" y="5018004"/>
            <a:chExt cx="859648" cy="934612"/>
          </a:xfrm>
        </p:grpSpPr>
        <p:sp>
          <p:nvSpPr>
            <p:cNvPr id="37" name="타원 36"/>
            <p:cNvSpPr/>
            <p:nvPr/>
          </p:nvSpPr>
          <p:spPr>
            <a:xfrm rot="14270103">
              <a:off x="4207923" y="5206253"/>
              <a:ext cx="934612" cy="558114"/>
            </a:xfrm>
            <a:prstGeom prst="ellipse">
              <a:avLst/>
            </a:prstGeom>
            <a:solidFill>
              <a:srgbClr val="FFFF00"/>
            </a:solidFill>
            <a:effectLst>
              <a:glow rad="266700">
                <a:srgbClr val="FFFF00">
                  <a:alpha val="56000"/>
                </a:srgbClr>
              </a:glow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 rot="3083399">
              <a:off x="4204585" y="5132023"/>
              <a:ext cx="533369" cy="476319"/>
            </a:xfrm>
            <a:prstGeom prst="ellipse">
              <a:avLst/>
            </a:prstGeom>
            <a:solidFill>
              <a:srgbClr val="FFC000"/>
            </a:solidFill>
            <a:effectLst>
              <a:glow rad="3048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 rot="12083399">
              <a:off x="4241756" y="5523100"/>
              <a:ext cx="451736" cy="294006"/>
            </a:xfrm>
            <a:prstGeom prst="ellipse">
              <a:avLst/>
            </a:prstGeom>
            <a:solidFill>
              <a:srgbClr val="FFC000"/>
            </a:solidFill>
            <a:effectLst>
              <a:glow rad="3048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 rot="2175199">
              <a:off x="4316886" y="5399235"/>
              <a:ext cx="372564" cy="261234"/>
            </a:xfrm>
            <a:prstGeom prst="ellipse">
              <a:avLst/>
            </a:prstGeom>
            <a:solidFill>
              <a:srgbClr val="FF6600"/>
            </a:solidFill>
            <a:effectLst>
              <a:glow rad="63500">
                <a:srgbClr val="FF00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 rot="1185628">
              <a:off x="4494233" y="5362320"/>
              <a:ext cx="598525" cy="512972"/>
            </a:xfrm>
            <a:prstGeom prst="ellipse">
              <a:avLst/>
            </a:prstGeom>
            <a:solidFill>
              <a:srgbClr val="FFC000"/>
            </a:solidFill>
            <a:effectLst>
              <a:glow rad="3048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 rot="7402482">
              <a:off x="4335447" y="5245923"/>
              <a:ext cx="220724" cy="177631"/>
            </a:xfrm>
            <a:prstGeom prst="ellipse">
              <a:avLst/>
            </a:prstGeom>
            <a:solidFill>
              <a:srgbClr val="FF6600"/>
            </a:solidFill>
            <a:effectLst>
              <a:glow rad="63500">
                <a:srgbClr val="FF66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 rot="942647">
              <a:off x="4450797" y="5474062"/>
              <a:ext cx="372564" cy="261234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rgbClr val="FF00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4237608" y="4160661"/>
            <a:ext cx="96713" cy="99665"/>
            <a:chOff x="179512" y="836712"/>
            <a:chExt cx="216024" cy="144016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9"/>
          <p:cNvGrpSpPr/>
          <p:nvPr/>
        </p:nvGrpSpPr>
        <p:grpSpPr>
          <a:xfrm rot="13499380">
            <a:off x="7424132" y="4186124"/>
            <a:ext cx="525814" cy="457882"/>
            <a:chOff x="7155544" y="5108954"/>
            <a:chExt cx="898312" cy="782256"/>
          </a:xfrm>
        </p:grpSpPr>
        <p:sp>
          <p:nvSpPr>
            <p:cNvPr id="51" name="타원 50"/>
            <p:cNvSpPr/>
            <p:nvPr/>
          </p:nvSpPr>
          <p:spPr>
            <a:xfrm rot="1670103">
              <a:off x="7155544" y="5108954"/>
              <a:ext cx="898312" cy="782256"/>
            </a:xfrm>
            <a:prstGeom prst="ellipse">
              <a:avLst/>
            </a:prstGeom>
            <a:solidFill>
              <a:srgbClr val="FFFF00"/>
            </a:solidFill>
            <a:effectLst>
              <a:glow rad="101600">
                <a:srgbClr val="FFFF00">
                  <a:alpha val="56000"/>
                </a:srgbClr>
              </a:glow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7206247" y="5205391"/>
              <a:ext cx="837141" cy="589384"/>
              <a:chOff x="4332521" y="5519165"/>
              <a:chExt cx="837141" cy="589384"/>
            </a:xfrm>
          </p:grpSpPr>
          <p:sp>
            <p:nvSpPr>
              <p:cNvPr id="53" name="타원 52"/>
              <p:cNvSpPr/>
              <p:nvPr/>
            </p:nvSpPr>
            <p:spPr>
              <a:xfrm rot="1791248">
                <a:off x="4332521" y="5519165"/>
                <a:ext cx="837141" cy="589384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/>
              <p:cNvSpPr/>
              <p:nvPr/>
            </p:nvSpPr>
            <p:spPr>
              <a:xfrm rot="1265033">
                <a:off x="4544794" y="5697458"/>
                <a:ext cx="372564" cy="261234"/>
              </a:xfrm>
              <a:prstGeom prst="ellipse">
                <a:avLst/>
              </a:prstGeom>
              <a:solidFill>
                <a:srgbClr val="FF00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타원 54"/>
              <p:cNvSpPr/>
              <p:nvPr/>
            </p:nvSpPr>
            <p:spPr>
              <a:xfrm>
                <a:off x="4730974" y="5747102"/>
                <a:ext cx="200784" cy="204640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6" name="타원 55"/>
          <p:cNvSpPr/>
          <p:nvPr/>
        </p:nvSpPr>
        <p:spPr>
          <a:xfrm>
            <a:off x="7230171" y="3893025"/>
            <a:ext cx="130373" cy="119943"/>
          </a:xfrm>
          <a:prstGeom prst="ellipse">
            <a:avLst/>
          </a:prstGeom>
          <a:solidFill>
            <a:srgbClr val="920000">
              <a:alpha val="69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9" name="그룹 68"/>
          <p:cNvGrpSpPr/>
          <p:nvPr/>
        </p:nvGrpSpPr>
        <p:grpSpPr>
          <a:xfrm>
            <a:off x="1240479" y="3841201"/>
            <a:ext cx="303940" cy="767602"/>
            <a:chOff x="5402507" y="5672122"/>
            <a:chExt cx="303940" cy="767602"/>
          </a:xfrm>
        </p:grpSpPr>
        <p:sp>
          <p:nvSpPr>
            <p:cNvPr id="65" name="타원 64"/>
            <p:cNvSpPr/>
            <p:nvPr/>
          </p:nvSpPr>
          <p:spPr>
            <a:xfrm>
              <a:off x="5402510" y="5672122"/>
              <a:ext cx="303937" cy="767602"/>
            </a:xfrm>
            <a:prstGeom prst="ellipse">
              <a:avLst/>
            </a:prstGeom>
            <a:solidFill>
              <a:srgbClr val="FFFF00"/>
            </a:solidFill>
            <a:effectLst>
              <a:glow rad="266700">
                <a:srgbClr val="FFFF00">
                  <a:alpha val="56000"/>
                </a:srgbClr>
              </a:glow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/>
            <p:cNvSpPr/>
            <p:nvPr/>
          </p:nvSpPr>
          <p:spPr>
            <a:xfrm>
              <a:off x="5402507" y="5829412"/>
              <a:ext cx="303940" cy="553792"/>
            </a:xfrm>
            <a:prstGeom prst="ellipse">
              <a:avLst/>
            </a:prstGeom>
            <a:solidFill>
              <a:srgbClr val="FFC000"/>
            </a:solidFill>
            <a:effectLst>
              <a:glow rad="1524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5455765" y="5971478"/>
              <a:ext cx="197427" cy="269660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rgbClr val="FF00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5501166" y="6051948"/>
              <a:ext cx="106622" cy="119943"/>
            </a:xfrm>
            <a:prstGeom prst="ellipse">
              <a:avLst/>
            </a:prstGeom>
            <a:solidFill>
              <a:srgbClr val="920000">
                <a:alpha val="69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395536" y="5002459"/>
            <a:ext cx="2390866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00B050"/>
                </a:solidFill>
                <a:latin typeface="Trebuchet MS" pitchFamily="34" charset="0"/>
              </a:rPr>
              <a:t>CLEAR</a:t>
            </a:r>
            <a:endParaRPr lang="en-US" altLang="ko-KR" sz="2400" b="1" dirty="0" smtClean="0">
              <a:solidFill>
                <a:srgbClr val="00B05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ko-KR" dirty="0" smtClean="0">
                <a:solidFill>
                  <a:srgbClr val="297F64"/>
                </a:solidFill>
                <a:latin typeface="Trebuchet MS" pitchFamily="34" charset="0"/>
              </a:rPr>
              <a:t>Unique and certain mode in distribution</a:t>
            </a:r>
            <a:endParaRPr lang="en-US" altLang="ko-KR" dirty="0">
              <a:solidFill>
                <a:srgbClr val="297F64"/>
              </a:solidFill>
              <a:latin typeface="Trebuchet MS" pitchFamily="34" charset="0"/>
            </a:endParaRPr>
          </a:p>
        </p:txBody>
      </p:sp>
      <p:sp>
        <p:nvSpPr>
          <p:cNvPr id="71" name="Text Box 61"/>
          <p:cNvSpPr txBox="1">
            <a:spLocks noChangeArrowheads="1"/>
          </p:cNvSpPr>
          <p:nvPr/>
        </p:nvSpPr>
        <p:spPr bwMode="auto">
          <a:xfrm>
            <a:off x="3181987" y="5002457"/>
            <a:ext cx="259452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Trebuchet MS" pitchFamily="34" charset="0"/>
              </a:rPr>
              <a:t>AMBIGUOUS</a:t>
            </a:r>
            <a:endParaRPr lang="en-US" altLang="ko-KR" sz="2400" b="1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ko-KR" dirty="0" smtClean="0">
                <a:solidFill>
                  <a:srgbClr val="920000"/>
                </a:solidFill>
                <a:latin typeface="Trebuchet MS" pitchFamily="34" charset="0"/>
              </a:rPr>
              <a:t>Unique but uncertain mode in distribution</a:t>
            </a:r>
            <a:endParaRPr lang="en-US" altLang="ko-KR" dirty="0">
              <a:solidFill>
                <a:srgbClr val="920000"/>
              </a:solidFill>
              <a:latin typeface="Trebuchet MS" pitchFamily="34" charset="0"/>
            </a:endParaRPr>
          </a:p>
        </p:txBody>
      </p:sp>
      <p:sp>
        <p:nvSpPr>
          <p:cNvPr id="73" name="Text Box 61"/>
          <p:cNvSpPr txBox="1">
            <a:spLocks noChangeArrowheads="1"/>
          </p:cNvSpPr>
          <p:nvPr/>
        </p:nvSpPr>
        <p:spPr bwMode="auto">
          <a:xfrm>
            <a:off x="6284759" y="5002458"/>
            <a:ext cx="244408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C00000"/>
                </a:solidFill>
                <a:latin typeface="Trebuchet MS" pitchFamily="34" charset="0"/>
              </a:rPr>
              <a:t>AMBIGUOUS</a:t>
            </a:r>
            <a:endParaRPr lang="en-US" altLang="ko-KR" sz="2400" b="1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ko-KR" dirty="0" smtClean="0">
                <a:solidFill>
                  <a:srgbClr val="920000"/>
                </a:solidFill>
                <a:latin typeface="Trebuchet MS" pitchFamily="34" charset="0"/>
              </a:rPr>
              <a:t>uncertain and multi-modal distribution</a:t>
            </a:r>
            <a:endParaRPr lang="en-US" altLang="ko-KR" dirty="0">
              <a:solidFill>
                <a:srgbClr val="920000"/>
              </a:solidFill>
              <a:latin typeface="Trebuchet MS" pitchFamily="34" charset="0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7242718" y="3893155"/>
            <a:ext cx="96713" cy="99665"/>
            <a:chOff x="179512" y="836712"/>
            <a:chExt cx="216024" cy="144016"/>
          </a:xfrm>
        </p:grpSpPr>
        <p:cxnSp>
          <p:nvCxnSpPr>
            <p:cNvPr id="48" name="직선 연결선 47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/>
          <p:cNvGrpSpPr/>
          <p:nvPr/>
        </p:nvGrpSpPr>
        <p:grpSpPr>
          <a:xfrm>
            <a:off x="1350406" y="4221027"/>
            <a:ext cx="96713" cy="99665"/>
            <a:chOff x="179512" y="836712"/>
            <a:chExt cx="216024" cy="144016"/>
          </a:xfrm>
        </p:grpSpPr>
        <p:cxnSp>
          <p:nvCxnSpPr>
            <p:cNvPr id="58" name="직선 연결선 57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직사각형 71"/>
          <p:cNvSpPr/>
          <p:nvPr/>
        </p:nvSpPr>
        <p:spPr>
          <a:xfrm>
            <a:off x="1663696" y="3202257"/>
            <a:ext cx="1320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Remaining </a:t>
            </a:r>
            <a:b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 #1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4508605" y="3202257"/>
            <a:ext cx="1320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Remaining </a:t>
            </a:r>
            <a:b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 #2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7499561" y="3202257"/>
            <a:ext cx="1320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Remaining </a:t>
            </a:r>
            <a:b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 #3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Identifying Subsequent Frame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1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0" grpId="0"/>
      <p:bldP spid="71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Measuring uncertainty by entropy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211" name="그룹 210"/>
          <p:cNvGrpSpPr/>
          <p:nvPr/>
        </p:nvGrpSpPr>
        <p:grpSpPr>
          <a:xfrm>
            <a:off x="584346" y="2770940"/>
            <a:ext cx="1808364" cy="1459901"/>
            <a:chOff x="6827166" y="4951206"/>
            <a:chExt cx="1808364" cy="1459901"/>
          </a:xfrm>
        </p:grpSpPr>
        <p:sp>
          <p:nvSpPr>
            <p:cNvPr id="179" name="직사각형 178"/>
            <p:cNvSpPr/>
            <p:nvPr/>
          </p:nvSpPr>
          <p:spPr>
            <a:xfrm>
              <a:off x="6827166" y="5254600"/>
              <a:ext cx="1464708" cy="11484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7" name="직선 연결선 146"/>
            <p:cNvCxnSpPr/>
            <p:nvPr/>
          </p:nvCxnSpPr>
          <p:spPr>
            <a:xfrm flipV="1">
              <a:off x="6834472" y="4955373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연결선 147"/>
            <p:cNvCxnSpPr/>
            <p:nvPr/>
          </p:nvCxnSpPr>
          <p:spPr>
            <a:xfrm flipV="1">
              <a:off x="8274632" y="4980485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연결선 148"/>
            <p:cNvCxnSpPr/>
            <p:nvPr/>
          </p:nvCxnSpPr>
          <p:spPr>
            <a:xfrm flipV="1">
              <a:off x="8285524" y="6126751"/>
              <a:ext cx="350006" cy="2843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149"/>
            <p:cNvCxnSpPr/>
            <p:nvPr/>
          </p:nvCxnSpPr>
          <p:spPr>
            <a:xfrm>
              <a:off x="7207068" y="4951206"/>
              <a:ext cx="1427604" cy="5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연결선 150"/>
            <p:cNvCxnSpPr/>
            <p:nvPr/>
          </p:nvCxnSpPr>
          <p:spPr>
            <a:xfrm flipH="1" flipV="1">
              <a:off x="8634672" y="4980485"/>
              <a:ext cx="858" cy="11462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그룹 179"/>
            <p:cNvGrpSpPr/>
            <p:nvPr/>
          </p:nvGrpSpPr>
          <p:grpSpPr>
            <a:xfrm rot="1173814">
              <a:off x="7063014" y="5365869"/>
              <a:ext cx="859648" cy="934612"/>
              <a:chOff x="4233110" y="5018004"/>
              <a:chExt cx="859648" cy="934612"/>
            </a:xfrm>
          </p:grpSpPr>
          <p:sp>
            <p:nvSpPr>
              <p:cNvPr id="181" name="타원 180"/>
              <p:cNvSpPr/>
              <p:nvPr/>
            </p:nvSpPr>
            <p:spPr>
              <a:xfrm rot="14270103">
                <a:off x="4207923" y="5206253"/>
                <a:ext cx="934612" cy="558114"/>
              </a:xfrm>
              <a:prstGeom prst="ellipse">
                <a:avLst/>
              </a:prstGeom>
              <a:solidFill>
                <a:srgbClr val="FFFF00"/>
              </a:solidFill>
              <a:effectLst>
                <a:glow rad="266700">
                  <a:srgbClr val="FFFF00">
                    <a:alpha val="56000"/>
                  </a:srgbClr>
                </a:glow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타원 181"/>
              <p:cNvSpPr/>
              <p:nvPr/>
            </p:nvSpPr>
            <p:spPr>
              <a:xfrm rot="3083399">
                <a:off x="4204585" y="5132023"/>
                <a:ext cx="533369" cy="476319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타원 182"/>
              <p:cNvSpPr/>
              <p:nvPr/>
            </p:nvSpPr>
            <p:spPr>
              <a:xfrm rot="12083399">
                <a:off x="4241756" y="5523100"/>
                <a:ext cx="451736" cy="294006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타원 183"/>
              <p:cNvSpPr/>
              <p:nvPr/>
            </p:nvSpPr>
            <p:spPr>
              <a:xfrm rot="2175199">
                <a:off x="4316886" y="5399235"/>
                <a:ext cx="372564" cy="261234"/>
              </a:xfrm>
              <a:prstGeom prst="ellipse">
                <a:avLst/>
              </a:prstGeom>
              <a:solidFill>
                <a:srgbClr val="FF66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타원 184"/>
              <p:cNvSpPr/>
              <p:nvPr/>
            </p:nvSpPr>
            <p:spPr>
              <a:xfrm rot="1185628">
                <a:off x="4494233" y="5362320"/>
                <a:ext cx="598525" cy="512972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타원 185"/>
              <p:cNvSpPr/>
              <p:nvPr/>
            </p:nvSpPr>
            <p:spPr>
              <a:xfrm rot="7402482">
                <a:off x="4335447" y="5245923"/>
                <a:ext cx="220724" cy="177631"/>
              </a:xfrm>
              <a:prstGeom prst="ellipse">
                <a:avLst/>
              </a:prstGeom>
              <a:solidFill>
                <a:srgbClr val="FF6600"/>
              </a:solidFill>
              <a:effectLst>
                <a:glow rad="63500">
                  <a:srgbClr val="FF66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타원 186"/>
              <p:cNvSpPr/>
              <p:nvPr/>
            </p:nvSpPr>
            <p:spPr>
              <a:xfrm rot="942647">
                <a:off x="4450797" y="5474062"/>
                <a:ext cx="372564" cy="261234"/>
              </a:xfrm>
              <a:prstGeom prst="ellipse">
                <a:avLst/>
              </a:prstGeom>
              <a:solidFill>
                <a:srgbClr val="FF00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2" name="그룹 211"/>
          <p:cNvGrpSpPr/>
          <p:nvPr/>
        </p:nvGrpSpPr>
        <p:grpSpPr>
          <a:xfrm>
            <a:off x="225393" y="2636912"/>
            <a:ext cx="817934" cy="617604"/>
            <a:chOff x="35496" y="2296765"/>
            <a:chExt cx="817934" cy="617604"/>
          </a:xfrm>
        </p:grpSpPr>
        <p:cxnSp>
          <p:nvCxnSpPr>
            <p:cNvPr id="11" name="직선 화살표 연결선 10"/>
            <p:cNvCxnSpPr/>
            <p:nvPr/>
          </p:nvCxnSpPr>
          <p:spPr>
            <a:xfrm>
              <a:off x="276514" y="2629268"/>
              <a:ext cx="0" cy="2851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 flipV="1">
              <a:off x="272060" y="2411502"/>
              <a:ext cx="244778" cy="21776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288238" y="2633435"/>
              <a:ext cx="33211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직사각형 13"/>
                <p:cNvSpPr/>
                <p:nvPr/>
              </p:nvSpPr>
              <p:spPr>
                <a:xfrm>
                  <a:off x="527828" y="2487677"/>
                  <a:ext cx="32560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4" name="직사각형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28" y="2487677"/>
                  <a:ext cx="325602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직사각형 14"/>
                <p:cNvSpPr/>
                <p:nvPr/>
              </p:nvSpPr>
              <p:spPr>
                <a:xfrm>
                  <a:off x="35496" y="2595830"/>
                  <a:ext cx="32560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5" name="직사각형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2595830"/>
                  <a:ext cx="325602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직사각형 15"/>
                <p:cNvSpPr/>
                <p:nvPr/>
              </p:nvSpPr>
              <p:spPr>
                <a:xfrm>
                  <a:off x="185159" y="2296765"/>
                  <a:ext cx="31284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16" name="직사각형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59" y="2296765"/>
                  <a:ext cx="312843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0" name="그룹 209"/>
          <p:cNvGrpSpPr/>
          <p:nvPr/>
        </p:nvGrpSpPr>
        <p:grpSpPr>
          <a:xfrm>
            <a:off x="2753823" y="2747863"/>
            <a:ext cx="1814714" cy="1459932"/>
            <a:chOff x="4845518" y="2387823"/>
            <a:chExt cx="1814714" cy="1459932"/>
          </a:xfrm>
        </p:grpSpPr>
        <p:grpSp>
          <p:nvGrpSpPr>
            <p:cNvPr id="188" name="그룹 187"/>
            <p:cNvGrpSpPr/>
            <p:nvPr/>
          </p:nvGrpSpPr>
          <p:grpSpPr>
            <a:xfrm rot="1173814">
              <a:off x="5070468" y="2814069"/>
              <a:ext cx="859648" cy="934612"/>
              <a:chOff x="4233110" y="5018004"/>
              <a:chExt cx="859648" cy="934612"/>
            </a:xfrm>
          </p:grpSpPr>
          <p:sp>
            <p:nvSpPr>
              <p:cNvPr id="189" name="타원 188"/>
              <p:cNvSpPr/>
              <p:nvPr/>
            </p:nvSpPr>
            <p:spPr>
              <a:xfrm rot="14270103">
                <a:off x="4207923" y="5206253"/>
                <a:ext cx="934612" cy="558114"/>
              </a:xfrm>
              <a:prstGeom prst="ellipse">
                <a:avLst/>
              </a:prstGeom>
              <a:solidFill>
                <a:srgbClr val="FFFF00"/>
              </a:solidFill>
              <a:effectLst>
                <a:glow rad="266700">
                  <a:srgbClr val="FFFF00">
                    <a:alpha val="56000"/>
                  </a:srgbClr>
                </a:glow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타원 189"/>
              <p:cNvSpPr/>
              <p:nvPr/>
            </p:nvSpPr>
            <p:spPr>
              <a:xfrm rot="3083399">
                <a:off x="4204585" y="5132023"/>
                <a:ext cx="533369" cy="476319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타원 190"/>
              <p:cNvSpPr/>
              <p:nvPr/>
            </p:nvSpPr>
            <p:spPr>
              <a:xfrm rot="12083399">
                <a:off x="4241756" y="5523100"/>
                <a:ext cx="451736" cy="294006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타원 191"/>
              <p:cNvSpPr/>
              <p:nvPr/>
            </p:nvSpPr>
            <p:spPr>
              <a:xfrm rot="2175199">
                <a:off x="4316886" y="5399235"/>
                <a:ext cx="372564" cy="261234"/>
              </a:xfrm>
              <a:prstGeom prst="ellipse">
                <a:avLst/>
              </a:prstGeom>
              <a:solidFill>
                <a:srgbClr val="FF66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타원 192"/>
              <p:cNvSpPr/>
              <p:nvPr/>
            </p:nvSpPr>
            <p:spPr>
              <a:xfrm rot="1185628">
                <a:off x="4494233" y="5362320"/>
                <a:ext cx="598525" cy="512972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타원 193"/>
              <p:cNvSpPr/>
              <p:nvPr/>
            </p:nvSpPr>
            <p:spPr>
              <a:xfrm rot="7402482">
                <a:off x="4335447" y="5245923"/>
                <a:ext cx="220724" cy="177631"/>
              </a:xfrm>
              <a:prstGeom prst="ellipse">
                <a:avLst/>
              </a:prstGeom>
              <a:solidFill>
                <a:srgbClr val="FF6600"/>
              </a:solidFill>
              <a:effectLst>
                <a:glow rad="63500">
                  <a:srgbClr val="FF66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타원 194"/>
              <p:cNvSpPr/>
              <p:nvPr/>
            </p:nvSpPr>
            <p:spPr>
              <a:xfrm rot="942647">
                <a:off x="4450797" y="5474062"/>
                <a:ext cx="372564" cy="261234"/>
              </a:xfrm>
              <a:prstGeom prst="ellipse">
                <a:avLst/>
              </a:prstGeom>
              <a:solidFill>
                <a:srgbClr val="FF00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51" name="직선 연결선 50"/>
            <p:cNvCxnSpPr/>
            <p:nvPr/>
          </p:nvCxnSpPr>
          <p:spPr>
            <a:xfrm flipV="1">
              <a:off x="6299334" y="2681717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V="1">
              <a:off x="6299334" y="2915327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 flipV="1">
              <a:off x="6299334" y="3131351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V="1">
              <a:off x="6299334" y="334737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직사각형 87"/>
            <p:cNvSpPr/>
            <p:nvPr/>
          </p:nvSpPr>
          <p:spPr>
            <a:xfrm>
              <a:off x="4845518" y="2699303"/>
              <a:ext cx="1464708" cy="11484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/>
            <p:cNvCxnSpPr/>
            <p:nvPr/>
          </p:nvCxnSpPr>
          <p:spPr>
            <a:xfrm flipV="1">
              <a:off x="4859174" y="2392021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V="1">
              <a:off x="6299334" y="2417133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flipV="1">
              <a:off x="6310226" y="3563399"/>
              <a:ext cx="350006" cy="2843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5231770" y="2387854"/>
              <a:ext cx="1427604" cy="5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 flipH="1" flipV="1">
              <a:off x="6659374" y="2417133"/>
              <a:ext cx="858" cy="11462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 flipV="1">
              <a:off x="5039194" y="2697118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5219214" y="269930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5399234" y="269930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flipV="1">
              <a:off x="5579254" y="2701488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 flipV="1">
              <a:off x="5759274" y="269930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flipV="1">
              <a:off x="5939294" y="2701488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V="1">
              <a:off x="6119314" y="269930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V="1">
              <a:off x="5063474" y="239368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V="1">
              <a:off x="5233460" y="239368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flipV="1">
              <a:off x="5409268" y="239368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flipV="1">
              <a:off x="5579254" y="239368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V="1">
              <a:off x="5769308" y="2387823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V="1">
              <a:off x="5939294" y="2387823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V="1">
              <a:off x="6130206" y="239368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flipH="1">
              <a:off x="5039194" y="2536037"/>
              <a:ext cx="1512168" cy="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 flipV="1">
              <a:off x="6497772" y="2565226"/>
              <a:ext cx="0" cy="1143855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 flipH="1">
              <a:off x="4859174" y="2946301"/>
              <a:ext cx="1451052" cy="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 flipH="1" flipV="1">
              <a:off x="4859174" y="3178247"/>
              <a:ext cx="1440160" cy="413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 flipH="1">
              <a:off x="4867974" y="3423581"/>
              <a:ext cx="1451052" cy="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H="1" flipV="1">
              <a:off x="4859174" y="3639605"/>
              <a:ext cx="1432665" cy="842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그룹 208"/>
          <p:cNvGrpSpPr/>
          <p:nvPr/>
        </p:nvGrpSpPr>
        <p:grpSpPr>
          <a:xfrm>
            <a:off x="4936577" y="2728813"/>
            <a:ext cx="1814714" cy="1470166"/>
            <a:chOff x="7077766" y="2368773"/>
            <a:chExt cx="1814714" cy="1470166"/>
          </a:xfrm>
        </p:grpSpPr>
        <p:sp>
          <p:nvSpPr>
            <p:cNvPr id="208" name="직사각형 207"/>
            <p:cNvSpPr/>
            <p:nvPr/>
          </p:nvSpPr>
          <p:spPr>
            <a:xfrm>
              <a:off x="7271442" y="3406983"/>
              <a:ext cx="172135" cy="21857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7803133" y="3620363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7470977" y="3610161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7645728" y="3605758"/>
              <a:ext cx="172135" cy="21857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7991522" y="3406706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직사각형 202"/>
            <p:cNvSpPr/>
            <p:nvPr/>
          </p:nvSpPr>
          <p:spPr>
            <a:xfrm>
              <a:off x="7991188" y="3176144"/>
              <a:ext cx="172135" cy="21857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직사각형 201"/>
            <p:cNvSpPr/>
            <p:nvPr/>
          </p:nvSpPr>
          <p:spPr>
            <a:xfrm>
              <a:off x="7986704" y="2938448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7635618" y="3163092"/>
              <a:ext cx="172135" cy="2286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7813052" y="3165176"/>
              <a:ext cx="172135" cy="2262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808242" y="2933957"/>
              <a:ext cx="172135" cy="21857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7807754" y="2696751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7635619" y="2696751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7451462" y="2701997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7455635" y="3421256"/>
              <a:ext cx="172135" cy="2032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7279327" y="3156301"/>
              <a:ext cx="172135" cy="2461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7283038" y="2937241"/>
              <a:ext cx="172135" cy="2185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7642106" y="3396657"/>
              <a:ext cx="172135" cy="2286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7819053" y="3396658"/>
              <a:ext cx="172135" cy="2262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7455635" y="3156110"/>
              <a:ext cx="172135" cy="2461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7640917" y="2927025"/>
              <a:ext cx="172135" cy="24618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7459346" y="2937050"/>
              <a:ext cx="172135" cy="21857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9" name="직선 연결선 98"/>
            <p:cNvCxnSpPr/>
            <p:nvPr/>
          </p:nvCxnSpPr>
          <p:spPr>
            <a:xfrm flipV="1">
              <a:off x="8531582" y="2662667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 flipV="1">
              <a:off x="8531582" y="2896277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 flipV="1">
              <a:off x="8531582" y="3112301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 flipV="1">
              <a:off x="8531582" y="332832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 flipV="1">
              <a:off x="7091422" y="2372971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flipV="1">
              <a:off x="8531582" y="2398083"/>
              <a:ext cx="360040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 flipV="1">
              <a:off x="8542474" y="3544349"/>
              <a:ext cx="350006" cy="28435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>
              <a:off x="7464018" y="2368804"/>
              <a:ext cx="1427604" cy="5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 flipH="1" flipV="1">
              <a:off x="8891622" y="2398083"/>
              <a:ext cx="858" cy="11462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 flipV="1">
              <a:off x="7271442" y="2678068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 flipV="1">
              <a:off x="7451462" y="268025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 flipV="1">
              <a:off x="7631482" y="268025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 flipV="1">
              <a:off x="7811502" y="2682438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 flipV="1">
              <a:off x="7991522" y="268025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flipV="1">
              <a:off x="8171542" y="2682438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 flipV="1">
              <a:off x="8351562" y="2680253"/>
              <a:ext cx="0" cy="114626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>
            <a:xfrm flipV="1">
              <a:off x="7295722" y="237463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 flipV="1">
              <a:off x="7465708" y="237463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V="1">
              <a:off x="7641516" y="237463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/>
            <p:cNvCxnSpPr/>
            <p:nvPr/>
          </p:nvCxnSpPr>
          <p:spPr>
            <a:xfrm flipV="1">
              <a:off x="7811502" y="237463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>
            <a:xfrm flipV="1">
              <a:off x="8001556" y="2368773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 flipV="1">
              <a:off x="8171542" y="2368773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flipV="1">
              <a:off x="8362454" y="2374635"/>
              <a:ext cx="360040" cy="288032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H="1">
              <a:off x="7271442" y="2516987"/>
              <a:ext cx="1512168" cy="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 flipV="1">
              <a:off x="8730020" y="2546176"/>
              <a:ext cx="0" cy="1143855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>
            <a:xfrm flipH="1">
              <a:off x="7091422" y="2927251"/>
              <a:ext cx="1451052" cy="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>
            <a:xfrm flipH="1" flipV="1">
              <a:off x="7091422" y="3159197"/>
              <a:ext cx="1440160" cy="4136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 flipH="1">
              <a:off x="7091422" y="3404531"/>
              <a:ext cx="1451052" cy="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 flipH="1" flipV="1">
              <a:off x="7091422" y="3620555"/>
              <a:ext cx="1432665" cy="8420"/>
            </a:xfrm>
            <a:prstGeom prst="line">
              <a:avLst/>
            </a:prstGeom>
            <a:ln w="19050">
              <a:solidFill>
                <a:srgbClr val="E9EF9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직사각형 127"/>
            <p:cNvSpPr/>
            <p:nvPr/>
          </p:nvSpPr>
          <p:spPr>
            <a:xfrm>
              <a:off x="7077766" y="2680254"/>
              <a:ext cx="1464708" cy="11484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0" name="Right Arrow 119"/>
          <p:cNvSpPr/>
          <p:nvPr/>
        </p:nvSpPr>
        <p:spPr>
          <a:xfrm>
            <a:off x="2455657" y="3337045"/>
            <a:ext cx="244135" cy="372776"/>
          </a:xfrm>
          <a:prstGeom prst="rightArrow">
            <a:avLst>
              <a:gd name="adj1" fmla="val 50000"/>
              <a:gd name="adj2" fmla="val 572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2703949" y="4312989"/>
            <a:ext cx="186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alibri" pitchFamily="34" charset="0"/>
              </a:rPr>
              <a:t>Divide state space into regular grid blocks</a:t>
            </a:r>
            <a:endParaRPr lang="ko-KR" altLang="en-US" sz="2000" dirty="0">
              <a:latin typeface="Calibri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24659" y="4312989"/>
            <a:ext cx="186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alibri" pitchFamily="34" charset="0"/>
              </a:rPr>
              <a:t>Target density</a:t>
            </a:r>
            <a:endParaRPr lang="ko-KR" altLang="en-US" sz="2000" dirty="0"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879082" y="4312989"/>
            <a:ext cx="1868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alibri" pitchFamily="34" charset="0"/>
              </a:rPr>
              <a:t>Marginalize </a:t>
            </a:r>
            <a:br>
              <a:rPr lang="en-US" altLang="ko-KR" sz="2000" dirty="0" smtClean="0">
                <a:latin typeface="Calibri" pitchFamily="34" charset="0"/>
              </a:rPr>
            </a:br>
            <a:r>
              <a:rPr lang="en-US" altLang="ko-KR" sz="2000" dirty="0" smtClean="0">
                <a:latin typeface="Calibri" pitchFamily="34" charset="0"/>
              </a:rPr>
              <a:t>the density</a:t>
            </a:r>
            <a:br>
              <a:rPr lang="en-US" altLang="ko-KR" sz="2000" dirty="0" smtClean="0">
                <a:latin typeface="Calibri" pitchFamily="34" charset="0"/>
              </a:rPr>
            </a:br>
            <a:r>
              <a:rPr lang="en-US" altLang="ko-KR" sz="2000" dirty="0" smtClean="0">
                <a:latin typeface="Calibri" pitchFamily="34" charset="0"/>
              </a:rPr>
              <a:t>per block</a:t>
            </a:r>
            <a:endParaRPr lang="ko-KR" altLang="en-US" sz="20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7073230" y="4312988"/>
                <a:ext cx="1868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err="1" smtClean="0">
                    <a:latin typeface="Calibri" pitchFamily="34" charset="0"/>
                  </a:rPr>
                  <a:t>Vectorize</a:t>
                </a:r>
                <a:r>
                  <a:rPr lang="en-US" altLang="ko-KR" sz="2000" dirty="0" smtClean="0">
                    <a:latin typeface="Calibri" pitchFamily="34" charset="0"/>
                  </a:rPr>
                  <a:t> blocks and measure entropy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ℋ</m:t>
                    </m:r>
                  </m:oMath>
                </a14:m>
                <a:endParaRPr lang="ko-KR" alt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230" y="4312988"/>
                <a:ext cx="1868051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3257" t="-3012" r="-4886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9" name="그룹 228"/>
          <p:cNvGrpSpPr/>
          <p:nvPr/>
        </p:nvGrpSpPr>
        <p:grpSpPr>
          <a:xfrm>
            <a:off x="7180409" y="3417128"/>
            <a:ext cx="1641496" cy="165956"/>
            <a:chOff x="7327891" y="3205673"/>
            <a:chExt cx="1641496" cy="165956"/>
          </a:xfrm>
        </p:grpSpPr>
        <p:sp>
          <p:nvSpPr>
            <p:cNvPr id="215" name="직사각형 214"/>
            <p:cNvSpPr/>
            <p:nvPr/>
          </p:nvSpPr>
          <p:spPr>
            <a:xfrm rot="16200000">
              <a:off x="7348245" y="3185319"/>
              <a:ext cx="164615" cy="2053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 rot="16200000">
              <a:off x="8066646" y="2468254"/>
              <a:ext cx="165320" cy="16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 rot="16200000">
              <a:off x="7552342" y="3185319"/>
              <a:ext cx="164615" cy="2053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 rot="16200000">
              <a:off x="7759683" y="3185319"/>
              <a:ext cx="164615" cy="2053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 rot="16200000">
              <a:off x="7969768" y="3186024"/>
              <a:ext cx="164615" cy="2053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 rot="16200000">
              <a:off x="8175093" y="3185319"/>
              <a:ext cx="164615" cy="205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20" name="직사각형 219"/>
            <p:cNvSpPr/>
            <p:nvPr/>
          </p:nvSpPr>
          <p:spPr>
            <a:xfrm rot="16200000">
              <a:off x="8373761" y="3186024"/>
              <a:ext cx="164615" cy="20532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타원 221"/>
            <p:cNvSpPr/>
            <p:nvPr/>
          </p:nvSpPr>
          <p:spPr>
            <a:xfrm rot="16200000">
              <a:off x="8194521" y="3277485"/>
              <a:ext cx="20993" cy="209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222"/>
            <p:cNvSpPr/>
            <p:nvPr/>
          </p:nvSpPr>
          <p:spPr>
            <a:xfrm rot="16200000">
              <a:off x="8246904" y="3277485"/>
              <a:ext cx="20993" cy="209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타원 223"/>
            <p:cNvSpPr/>
            <p:nvPr/>
          </p:nvSpPr>
          <p:spPr>
            <a:xfrm rot="16200000">
              <a:off x="8297035" y="3277485"/>
              <a:ext cx="20993" cy="209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 rot="16200000">
              <a:off x="8579086" y="3185319"/>
              <a:ext cx="164615" cy="2053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 rot="16200000">
              <a:off x="8784417" y="3186660"/>
              <a:ext cx="164615" cy="20532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Identifying Subsequent Frame</a:t>
            </a:r>
            <a:endParaRPr lang="ko-KR" altLang="en-US" dirty="0"/>
          </a:p>
        </p:txBody>
      </p:sp>
      <p:sp>
        <p:nvSpPr>
          <p:cNvPr id="140" name="Right Arrow 119"/>
          <p:cNvSpPr/>
          <p:nvPr/>
        </p:nvSpPr>
        <p:spPr>
          <a:xfrm>
            <a:off x="4634034" y="3337045"/>
            <a:ext cx="244135" cy="372776"/>
          </a:xfrm>
          <a:prstGeom prst="rightArrow">
            <a:avLst>
              <a:gd name="adj1" fmla="val 50000"/>
              <a:gd name="adj2" fmla="val 572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Right Arrow 119"/>
          <p:cNvSpPr/>
          <p:nvPr/>
        </p:nvSpPr>
        <p:spPr>
          <a:xfrm>
            <a:off x="6832823" y="3337045"/>
            <a:ext cx="244135" cy="372776"/>
          </a:xfrm>
          <a:prstGeom prst="rightArrow">
            <a:avLst>
              <a:gd name="adj1" fmla="val 50000"/>
              <a:gd name="adj2" fmla="val 572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0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6"/>
    </mc:Choice>
    <mc:Fallback xmlns="">
      <p:transition spd="slow" advTm="27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/>
      <p:bldP spid="134" grpId="0"/>
      <p:bldP spid="226" grpId="0"/>
      <p:bldP spid="140" grpId="0" animBg="1"/>
      <p:bldP spid="1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042" y="1309100"/>
            <a:ext cx="907300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1. Calculate entropy </a:t>
            </a:r>
            <a:br>
              <a:rPr lang="en-US" altLang="ko-KR" sz="2400" dirty="0" smtClean="0"/>
            </a:br>
            <a:r>
              <a:rPr lang="en-US" altLang="ko-KR" sz="2400" dirty="0" smtClean="0"/>
              <a:t>    for all remaining frames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3779912" y="1165084"/>
                <a:ext cx="5072532" cy="957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latin typeface="Cambria Math"/>
                        </a:rPr>
                        <m:t>ℋ</m:t>
                      </m:r>
                      <m:d>
                        <m:d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ko-KR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  <m:func>
                                <m:func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ko-KR" altLang="ko-K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sz="20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2000" i="1"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20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ko-KR" sz="20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65084"/>
                <a:ext cx="5072532" cy="9577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2"/>
          <p:cNvSpPr txBox="1">
            <a:spLocks/>
          </p:cNvSpPr>
          <p:nvPr/>
        </p:nvSpPr>
        <p:spPr>
          <a:xfrm>
            <a:off x="378042" y="2749260"/>
            <a:ext cx="907300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Select the subsequent frame</a:t>
            </a:r>
            <a:b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with minimum entropy</a:t>
            </a:r>
            <a:endParaRPr lang="ko-KR" altLang="en-US" sz="2400" b="0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3419872" y="3153736"/>
                <a:ext cx="4172432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altLang="ko-KR" sz="2000" i="0">
                              <a:latin typeface="Cambria Math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ko-KR" sz="2000" i="1">
                                  <a:latin typeface="Cambria Math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000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153736"/>
                <a:ext cx="4172432" cy="491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내용 개체 틀 2"/>
          <p:cNvSpPr txBox="1">
            <a:spLocks/>
          </p:cNvSpPr>
          <p:nvPr/>
        </p:nvSpPr>
        <p:spPr>
          <a:xfrm>
            <a:off x="341530" y="5629580"/>
            <a:ext cx="9073008" cy="118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Update the lists of</a:t>
            </a:r>
            <a:b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tracked and remaining frames</a:t>
            </a:r>
            <a:endParaRPr lang="ko-KR" altLang="en-US" sz="2400" b="0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5617551" y="5790066"/>
                <a:ext cx="26602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k</m:t>
                          </m:r>
                        </m:sub>
                      </m:sSub>
                      <m:sSub>
                        <m:sSub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>
                              <a:latin typeface="Cambria Math"/>
                            </a:rPr>
                            <m:t>=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k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ko-KR" sz="2000" i="1">
                          <a:latin typeface="Cambria Math"/>
                        </a:rPr>
                        <m:t>∪{</m:t>
                      </m:r>
                      <m:sSub>
                        <m:sSub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ko-KR" sz="20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ko-KR" sz="2000" dirty="0" smtClean="0"/>
              </a:p>
              <a:p>
                <a:pPr lvl="1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/>
                            </a:rPr>
                            <m:t>k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ko-KR" sz="2000">
                          <a:latin typeface="Cambria Math"/>
                        </a:rPr>
                        <m:t>\</m:t>
                      </m:r>
                      <m:r>
                        <a:rPr lang="en-US" altLang="ko-KR" sz="2000" i="1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ko-KR" sz="20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51" y="5790066"/>
                <a:ext cx="2660264" cy="707886"/>
              </a:xfrm>
              <a:prstGeom prst="rect">
                <a:avLst/>
              </a:prstGeom>
              <a:blipFill rotWithShape="1">
                <a:blip r:embed="rId5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내용 개체 틀 2"/>
          <p:cNvSpPr txBox="1">
            <a:spLocks/>
          </p:cNvSpPr>
          <p:nvPr/>
        </p:nvSpPr>
        <p:spPr>
          <a:xfrm>
            <a:off x="341530" y="4085744"/>
            <a:ext cx="9073008" cy="111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Infer the target location </a:t>
            </a:r>
            <a:b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4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in the newly tracked frame</a:t>
            </a:r>
            <a:endParaRPr lang="ko-KR" altLang="en-US" sz="2400" b="0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879469" y="4373776"/>
                <a:ext cx="4136428" cy="585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ko-KR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20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2000" i="0" smtClean="0">
                          <a:latin typeface="Cambria Math"/>
                        </a:rPr>
                        <m:t>arg</m:t>
                      </m:r>
                      <m:func>
                        <m:func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/>
                                        </a:rPr>
                                        <m:t>k</m:t>
                                      </m:r>
                                    </m:sub>
                                  </m:sSub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latin typeface="Cambria Math"/>
                                    </a:rPr>
                                    <m:t>k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20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69" y="4373776"/>
                <a:ext cx="4136428" cy="585032"/>
              </a:xfrm>
              <a:prstGeom prst="rect">
                <a:avLst/>
              </a:prstGeom>
              <a:blipFill rotWithShape="0">
                <a:blip r:embed="rId6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Identifying Subsequent Frame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96297" y="3169180"/>
                <a:ext cx="1208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/>
                        </a:rPr>
                        <m:t> </m:t>
                      </m:r>
                      <m:r>
                        <a:rPr lang="en-US" altLang="ko-KR" i="1">
                          <a:latin typeface="Cambria Math"/>
                        </a:rPr>
                        <m:t>𝑟</m:t>
                      </m:r>
                      <m:r>
                        <a:rPr lang="en-US" altLang="ko-KR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ko-KR" altLang="ko-K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</a:rPr>
                            <m:t>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/>
                            </a:rPr>
                            <m:t>k</m:t>
                          </m:r>
                          <m:r>
                            <a:rPr lang="en-US" altLang="ko-KR" i="1">
                              <a:latin typeface="Cambria Math"/>
                            </a:rPr>
                            <m:t>−</m:t>
                          </m:r>
                          <m:r>
                            <a:rPr lang="en-US" altLang="ko-KR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97" y="3169180"/>
                <a:ext cx="120815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6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-4096" y="4287045"/>
            <a:ext cx="9156132" cy="151216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내용 개체 틀 2"/>
          <p:cNvSpPr txBox="1">
            <a:spLocks/>
          </p:cNvSpPr>
          <p:nvPr/>
        </p:nvSpPr>
        <p:spPr>
          <a:xfrm>
            <a:off x="287176" y="5259668"/>
            <a:ext cx="2584596" cy="54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나눔고딕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dirty="0" smtClean="0"/>
              <a:t>Temporal order</a:t>
            </a:r>
            <a:endParaRPr lang="ko-KR" altLang="en-US" sz="2400" dirty="0"/>
          </a:p>
        </p:txBody>
      </p:sp>
      <p:sp>
        <p:nvSpPr>
          <p:cNvPr id="139" name="Rectangle 138"/>
          <p:cNvSpPr/>
          <p:nvPr/>
        </p:nvSpPr>
        <p:spPr>
          <a:xfrm>
            <a:off x="-2013" y="2187395"/>
            <a:ext cx="9156132" cy="1512168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Identified Tracking Order</a:t>
            </a:r>
            <a:endParaRPr lang="ko-KR" altLang="en-US" sz="3600" dirty="0"/>
          </a:p>
        </p:txBody>
      </p:sp>
      <p:sp>
        <p:nvSpPr>
          <p:cNvPr id="133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en-US" altLang="ko-KR" dirty="0" smtClean="0"/>
              <a:t>Occlusions</a:t>
            </a:r>
          </a:p>
        </p:txBody>
      </p:sp>
      <p:sp>
        <p:nvSpPr>
          <p:cNvPr id="134" name="내용 개체 틀 2"/>
          <p:cNvSpPr txBox="1">
            <a:spLocks/>
          </p:cNvSpPr>
          <p:nvPr/>
        </p:nvSpPr>
        <p:spPr>
          <a:xfrm>
            <a:off x="287175" y="2202205"/>
            <a:ext cx="3564745" cy="545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나눔고딕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C00000"/>
                </a:solidFill>
              </a:rPr>
              <a:t>Identified tracking order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1042" idx="2"/>
            <a:endCxn id="186" idx="0"/>
          </p:cNvCxnSpPr>
          <p:nvPr/>
        </p:nvCxnSpPr>
        <p:spPr>
          <a:xfrm flipH="1">
            <a:off x="830378" y="3373819"/>
            <a:ext cx="666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53" idx="2"/>
            <a:endCxn id="189" idx="0"/>
          </p:cNvCxnSpPr>
          <p:nvPr/>
        </p:nvCxnSpPr>
        <p:spPr>
          <a:xfrm flipH="1">
            <a:off x="3649223" y="3373819"/>
            <a:ext cx="3759126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54" idx="2"/>
            <a:endCxn id="188" idx="0"/>
          </p:cNvCxnSpPr>
          <p:nvPr/>
        </p:nvCxnSpPr>
        <p:spPr>
          <a:xfrm flipH="1">
            <a:off x="2709608" y="3373819"/>
            <a:ext cx="5638356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51" idx="2"/>
            <a:endCxn id="192" idx="0"/>
          </p:cNvCxnSpPr>
          <p:nvPr/>
        </p:nvCxnSpPr>
        <p:spPr>
          <a:xfrm>
            <a:off x="5529119" y="3373819"/>
            <a:ext cx="938950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52" idx="2"/>
            <a:endCxn id="194" idx="0"/>
          </p:cNvCxnSpPr>
          <p:nvPr/>
        </p:nvCxnSpPr>
        <p:spPr>
          <a:xfrm>
            <a:off x="6468734" y="3373819"/>
            <a:ext cx="1860260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50" idx="2"/>
            <a:endCxn id="193" idx="0"/>
          </p:cNvCxnSpPr>
          <p:nvPr/>
        </p:nvCxnSpPr>
        <p:spPr>
          <a:xfrm>
            <a:off x="4589504" y="3373819"/>
            <a:ext cx="2813368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43" idx="2"/>
            <a:endCxn id="187" idx="0"/>
          </p:cNvCxnSpPr>
          <p:nvPr/>
        </p:nvCxnSpPr>
        <p:spPr>
          <a:xfrm flipH="1">
            <a:off x="1769993" y="3373819"/>
            <a:ext cx="666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45" idx="2"/>
            <a:endCxn id="190" idx="0"/>
          </p:cNvCxnSpPr>
          <p:nvPr/>
        </p:nvCxnSpPr>
        <p:spPr>
          <a:xfrm>
            <a:off x="2710274" y="3373819"/>
            <a:ext cx="1878564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46" idx="2"/>
            <a:endCxn id="191" idx="0"/>
          </p:cNvCxnSpPr>
          <p:nvPr/>
        </p:nvCxnSpPr>
        <p:spPr>
          <a:xfrm>
            <a:off x="3649889" y="3373819"/>
            <a:ext cx="1878564" cy="1197561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10907" y="4571380"/>
            <a:ext cx="8337558" cy="616366"/>
            <a:chOff x="107504" y="5144040"/>
            <a:chExt cx="8944363" cy="661224"/>
          </a:xfrm>
        </p:grpSpPr>
        <p:pic>
          <p:nvPicPr>
            <p:cNvPr id="186" name="Picture 18" descr="E:\Group Work\Dropbox\ICCV2013 (1)\seunghoon\figs\templates\TUD\1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19" descr="E:\Group Work\Dropbox\ICCV2013 (1)\seunghoon\figs\templates\TUD\2_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30" descr="E:\Group Work\Dropbox\ICCV2013 (1)\seunghoon\figs\templates\TUD\13_2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29" descr="E:\Group Work\Dropbox\ICCV2013 (1)\seunghoon\figs\templates\TUD\12_3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21" descr="E:\Group Work\Dropbox\ICCV2013 (1)\seunghoon\figs\templates\TUD\4_4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22" descr="E:\Group Work\Dropbox\ICCV2013 (1)\seunghoon\figs\templates\TUD\5_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27" descr="E:\Group Work\Dropbox\ICCV2013 (1)\seunghoon\figs\templates\TUD\10_9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504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6" descr="E:\Group Work\Dropbox\ICCV2013 (1)\seunghoon\figs\templates\TUD\9_10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342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8" descr="E:\Group Work\Dropbox\ICCV2013 (1)\seunghoon\figs\templates\TUD\11_12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67" y="5144040"/>
              <a:ext cx="900000" cy="661224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1" name="폭발 2 61"/>
          <p:cNvSpPr/>
          <p:nvPr/>
        </p:nvSpPr>
        <p:spPr>
          <a:xfrm>
            <a:off x="2080295" y="4382420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폭발 2 61"/>
          <p:cNvSpPr/>
          <p:nvPr/>
        </p:nvSpPr>
        <p:spPr>
          <a:xfrm>
            <a:off x="3016399" y="4382420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폭발 2 61"/>
          <p:cNvSpPr/>
          <p:nvPr/>
        </p:nvSpPr>
        <p:spPr>
          <a:xfrm>
            <a:off x="5830044" y="4382420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폭발 2 61"/>
          <p:cNvSpPr/>
          <p:nvPr/>
        </p:nvSpPr>
        <p:spPr>
          <a:xfrm>
            <a:off x="6775673" y="4382420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폭발 2 61"/>
          <p:cNvSpPr/>
          <p:nvPr/>
        </p:nvSpPr>
        <p:spPr>
          <a:xfrm>
            <a:off x="7702252" y="4382420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411573" y="2757453"/>
            <a:ext cx="8355862" cy="616366"/>
            <a:chOff x="107504" y="2880000"/>
            <a:chExt cx="8964000" cy="661224"/>
          </a:xfrm>
        </p:grpSpPr>
        <p:pic>
          <p:nvPicPr>
            <p:cNvPr id="1042" name="Picture 18" descr="E:\Group Work\Dropbox\ICCV2013 (1)\seunghoon\figs\templates\TUD\1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E:\Group Work\Dropbox\ICCV2013 (1)\seunghoon\figs\templates\TUD\2_1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E:\Group Work\Dropbox\ICCV2013 (1)\seunghoon\figs\templates\TUD\4_4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E:\Group Work\Dropbox\ICCV2013 (1)\seunghoon\figs\templates\TUD\5_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E:\Group Work\Dropbox\ICCV2013 (1)\seunghoon\figs\templates\TUD\9_10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 descr="E:\Group Work\Dropbox\ICCV2013 (1)\seunghoon\figs\templates\TUD\10_9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E:\Group Work\Dropbox\ICCV2013 (1)\seunghoon\figs\templates\TUD\11_12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E:\Group Work\Dropbox\ICCV2013 (1)\seunghoon\figs\templates\TUD\12_3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3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E:\Group Work\Dropbox\ICCV2013 (1)\seunghoon\figs\templates\TUD\13_2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504" y="2880000"/>
              <a:ext cx="900000" cy="661224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38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39"/>
    </mc:Choice>
    <mc:Fallback xmlns="">
      <p:transition spd="slow" advTm="4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-2013" y="1994846"/>
            <a:ext cx="9156132" cy="1985827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137"/>
          <p:cNvSpPr/>
          <p:nvPr/>
        </p:nvSpPr>
        <p:spPr>
          <a:xfrm>
            <a:off x="-4096" y="4365104"/>
            <a:ext cx="9156132" cy="198582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Identified Tracking Order</a:t>
            </a:r>
            <a:endParaRPr lang="ko-KR" altLang="en-US" sz="3600" dirty="0"/>
          </a:p>
        </p:txBody>
      </p:sp>
      <p:sp>
        <p:nvSpPr>
          <p:cNvPr id="97" name="내용 개체 틀 2"/>
          <p:cNvSpPr txBox="1">
            <a:spLocks/>
          </p:cNvSpPr>
          <p:nvPr/>
        </p:nvSpPr>
        <p:spPr>
          <a:xfrm>
            <a:off x="287176" y="5858222"/>
            <a:ext cx="2584596" cy="54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나눔고딕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dirty="0" smtClean="0"/>
              <a:t>Temporal order</a:t>
            </a:r>
            <a:endParaRPr lang="ko-KR" altLang="en-US" sz="2400" dirty="0"/>
          </a:p>
        </p:txBody>
      </p:sp>
      <p:sp>
        <p:nvSpPr>
          <p:cNvPr id="133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en-US" altLang="ko-KR" dirty="0" smtClean="0"/>
              <a:t>Shot changes</a:t>
            </a:r>
          </a:p>
        </p:txBody>
      </p:sp>
      <p:sp>
        <p:nvSpPr>
          <p:cNvPr id="134" name="내용 개체 틀 2"/>
          <p:cNvSpPr txBox="1">
            <a:spLocks/>
          </p:cNvSpPr>
          <p:nvPr/>
        </p:nvSpPr>
        <p:spPr>
          <a:xfrm>
            <a:off x="287175" y="2009656"/>
            <a:ext cx="3564745" cy="545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나눔고딕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나눔고딕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C00000"/>
                </a:solidFill>
              </a:rPr>
              <a:t>Identified tracking order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cxnSp>
        <p:nvCxnSpPr>
          <p:cNvPr id="42" name="Straight Connector 41"/>
          <p:cNvCxnSpPr>
            <a:stCxn id="104" idx="2"/>
            <a:endCxn id="1026" idx="0"/>
          </p:cNvCxnSpPr>
          <p:nvPr/>
        </p:nvCxnSpPr>
        <p:spPr>
          <a:xfrm>
            <a:off x="747682" y="3807530"/>
            <a:ext cx="373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5" idx="2"/>
            <a:endCxn id="123" idx="0"/>
          </p:cNvCxnSpPr>
          <p:nvPr/>
        </p:nvCxnSpPr>
        <p:spPr>
          <a:xfrm>
            <a:off x="1338808" y="3807530"/>
            <a:ext cx="2364877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8" idx="2"/>
            <a:endCxn id="121" idx="0"/>
          </p:cNvCxnSpPr>
          <p:nvPr/>
        </p:nvCxnSpPr>
        <p:spPr>
          <a:xfrm flipH="1">
            <a:off x="3112559" y="3807530"/>
            <a:ext cx="346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5" idx="2"/>
          </p:cNvCxnSpPr>
          <p:nvPr/>
        </p:nvCxnSpPr>
        <p:spPr>
          <a:xfrm flipH="1">
            <a:off x="4294809" y="3807530"/>
            <a:ext cx="2955258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17" idx="2"/>
            <a:endCxn id="128" idx="0"/>
          </p:cNvCxnSpPr>
          <p:nvPr/>
        </p:nvCxnSpPr>
        <p:spPr>
          <a:xfrm flipH="1">
            <a:off x="5477062" y="3807530"/>
            <a:ext cx="2955256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6" idx="2"/>
            <a:endCxn id="125" idx="0"/>
          </p:cNvCxnSpPr>
          <p:nvPr/>
        </p:nvCxnSpPr>
        <p:spPr>
          <a:xfrm flipH="1">
            <a:off x="4885936" y="3807530"/>
            <a:ext cx="2955976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1" idx="2"/>
            <a:endCxn id="122" idx="0"/>
          </p:cNvCxnSpPr>
          <p:nvPr/>
        </p:nvCxnSpPr>
        <p:spPr>
          <a:xfrm flipH="1">
            <a:off x="1339181" y="3807530"/>
            <a:ext cx="3547102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0" idx="2"/>
            <a:endCxn id="119" idx="0"/>
          </p:cNvCxnSpPr>
          <p:nvPr/>
        </p:nvCxnSpPr>
        <p:spPr>
          <a:xfrm flipH="1">
            <a:off x="1930307" y="3807530"/>
            <a:ext cx="2364850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20" idx="0"/>
          </p:cNvCxnSpPr>
          <p:nvPr/>
        </p:nvCxnSpPr>
        <p:spPr>
          <a:xfrm flipH="1">
            <a:off x="2521433" y="3807530"/>
            <a:ext cx="1182251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07" idx="2"/>
            <a:endCxn id="126" idx="0"/>
          </p:cNvCxnSpPr>
          <p:nvPr/>
        </p:nvCxnSpPr>
        <p:spPr>
          <a:xfrm>
            <a:off x="2521060" y="3807530"/>
            <a:ext cx="3547128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6" idx="2"/>
            <a:endCxn id="127" idx="0"/>
          </p:cNvCxnSpPr>
          <p:nvPr/>
        </p:nvCxnSpPr>
        <p:spPr>
          <a:xfrm>
            <a:off x="1930653" y="3807530"/>
            <a:ext cx="4728661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2" idx="2"/>
            <a:endCxn id="129" idx="0"/>
          </p:cNvCxnSpPr>
          <p:nvPr/>
        </p:nvCxnSpPr>
        <p:spPr>
          <a:xfrm>
            <a:off x="5476689" y="3807530"/>
            <a:ext cx="1773751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3" idx="2"/>
            <a:endCxn id="130" idx="0"/>
          </p:cNvCxnSpPr>
          <p:nvPr/>
        </p:nvCxnSpPr>
        <p:spPr>
          <a:xfrm>
            <a:off x="6068535" y="3807530"/>
            <a:ext cx="1773031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31" idx="0"/>
          </p:cNvCxnSpPr>
          <p:nvPr/>
        </p:nvCxnSpPr>
        <p:spPr>
          <a:xfrm>
            <a:off x="6658941" y="3807530"/>
            <a:ext cx="1773751" cy="714992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04277" y="2498730"/>
            <a:ext cx="8171446" cy="1308800"/>
            <a:chOff x="360000" y="2475621"/>
            <a:chExt cx="8460000" cy="1355018"/>
          </a:xfrm>
        </p:grpSpPr>
        <p:pic>
          <p:nvPicPr>
            <p:cNvPr id="104" name="Picture 2" descr="E:\Group Work\Dropbox\ICCV2013 (1)\seunghoon\figs\templates\boxing\1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E:\Group Work\Dropbox\ICCV2013 (1)\seunghoon\figs\templates\boxing\8_24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E:\Group Work\Dropbox\ICCV2013 (1)\seunghoon\figs\templates\boxing\15_64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745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5" descr="E:\Group Work\Dropbox\ICCV2013 (1)\seunghoon\figs\templates\boxing\16_6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6" descr="E:\Group Work\Dropbox\ICCV2013 (1)\seunghoon\figs\templates\boxing\20_5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745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7" descr="E:\Group Work\Dropbox\ICCV2013 (1)\seunghoon\figs\templates\boxing\22_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8" descr="E:\Group Work\Dropbox\ICCV2013 (1)\seunghoon\figs\templates\boxing\24_2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745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9" descr="E:\Group Work\Dropbox\ICCV2013 (1)\seunghoon\figs\templates\boxing\25_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745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0" descr="E:\Group Work\Dropbox\ICCV2013 (1)\seunghoon\figs\templates\boxing\31_75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" descr="E:\Group Work\Dropbox\ICCV2013 (1)\seunghoon\figs\templates\boxing\34_77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745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2" descr="E:\Group Work\Dropbox\ICCV2013 (1)\seunghoon\figs\templates\boxing\36_795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3" descr="E:\Group Work\Dropbox\ICCV2013 (1)\seunghoon\figs\templates\boxing\38_60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4" descr="E:\Group Work\Dropbox\ICCV2013 (1)\seunghoon\figs\templates\boxing\52_526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745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5" descr="E:\Group Work\Dropbox\ICCV2013 (1)\seunghoon\figs\templates\boxing\57_52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00" y="2475621"/>
              <a:ext cx="504000" cy="1355018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04290" y="4522522"/>
            <a:ext cx="8172166" cy="1310736"/>
            <a:chOff x="360000" y="4745800"/>
            <a:chExt cx="8460745" cy="1357021"/>
          </a:xfrm>
        </p:grpSpPr>
        <p:pic>
          <p:nvPicPr>
            <p:cNvPr id="1026" name="Picture 2" descr="E:\Group Work\Dropbox\ICCV2013 (1)\seunghoon\figs\templates\boxing\1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8" descr="E:\Group Work\Dropbox\ICCV2013 (1)\seunghoon\figs\templates\boxing\24_2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7" descr="E:\Group Work\Dropbox\ICCV2013 (1)\seunghoon\figs\templates\boxing\22_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6" descr="E:\Group Work\Dropbox\ICCV2013 (1)\seunghoon\figs\templates\boxing\20_5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9" descr="E:\Group Work\Dropbox\ICCV2013 (1)\seunghoon\figs\templates\boxing\25_2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" descr="E:\Group Work\Dropbox\ICCV2013 (1)\seunghoon\figs\templates\boxing\8_24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5" descr="E:\Group Work\Dropbox\ICCV2013 (1)\seunghoon\figs\templates\boxing\57_52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4" descr="E:\Group Work\Dropbox\ICCV2013 (1)\seunghoon\figs\templates\boxing\52_526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5" descr="E:\Group Work\Dropbox\ICCV2013 (1)\seunghoon\figs\templates\boxing\16_6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E:\Group Work\Dropbox\ICCV2013 (1)\seunghoon\figs\templates\boxing\15_64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13" descr="E:\Group Work\Dropbox\ICCV2013 (1)\seunghoon\figs\templates\boxing\38_60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0" descr="E:\Group Work\Dropbox\ICCV2013 (1)\seunghoon\figs\templates\boxing\31_75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1" descr="E:\Group Work\Dropbox\ICCV2013 (1)\seunghoon\figs\templates\boxing\34_77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2" descr="E:\Group Work\Dropbox\ICCV2013 (1)\seunghoon\figs\templates\boxing\36_795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000" y="4745800"/>
              <a:ext cx="504745" cy="1357021"/>
            </a:xfrm>
            <a:prstGeom prst="rect">
              <a:avLst/>
            </a:prstGeom>
            <a:noFill/>
            <a:ln w="15875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" name="폭발 2 61"/>
          <p:cNvSpPr/>
          <p:nvPr/>
        </p:nvSpPr>
        <p:spPr>
          <a:xfrm>
            <a:off x="3827537" y="4399012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폭발 2 61"/>
          <p:cNvSpPr/>
          <p:nvPr/>
        </p:nvSpPr>
        <p:spPr>
          <a:xfrm>
            <a:off x="5599162" y="4399012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폭발 2 61"/>
          <p:cNvSpPr/>
          <p:nvPr/>
        </p:nvSpPr>
        <p:spPr>
          <a:xfrm>
            <a:off x="6787014" y="4399012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1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39"/>
    </mc:Choice>
    <mc:Fallback xmlns="">
      <p:transition spd="slow" advTm="4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772816"/>
                <a:ext cx="9083352" cy="15841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altLang="ko-KR" sz="3200" dirty="0" smtClean="0">
                    <a:ea typeface="Tahoma" pitchFamily="34" charset="0"/>
                  </a:rPr>
                  <a:t>The main drawback is </a:t>
                </a:r>
                <a:r>
                  <a:rPr lang="en-US" altLang="ko-KR" sz="3200" dirty="0" smtClean="0">
                    <a:solidFill>
                      <a:srgbClr val="297F64"/>
                    </a:solidFill>
                    <a:ea typeface="Tahoma" pitchFamily="34" charset="0"/>
                  </a:rPr>
                  <a:t>computational cost</a:t>
                </a:r>
                <a:r>
                  <a:rPr lang="en-US" altLang="ko-KR" sz="3200" dirty="0" smtClean="0">
                    <a:ea typeface="Tahoma" pitchFamily="34" charset="0"/>
                  </a:rPr>
                  <a:t>.</a:t>
                </a:r>
                <a:endParaRPr lang="en-US" altLang="ko-KR" dirty="0" smtClean="0">
                  <a:ea typeface="Tahoma" pitchFamily="34" charset="0"/>
                </a:endParaRPr>
              </a:p>
              <a:p>
                <a:pPr marL="457200" lvl="1" indent="0" algn="ctr">
                  <a:buNone/>
                </a:pPr>
                <a:r>
                  <a:rPr lang="en-US" altLang="ko-K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altLang="ko-K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 needs to </a:t>
                </a:r>
                <a:r>
                  <a:rPr lang="en-US" altLang="ko-KR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perform density estimation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times.</a:t>
                </a:r>
                <a:endPara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lvl="1" indent="0" algn="ctr">
                  <a:buNone/>
                </a:pPr>
                <a:r>
                  <a:rPr lang="en-US" altLang="ko-K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Computational cost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O</m:t>
                    </m:r>
                    <m:r>
                      <a:rPr lang="en-US" altLang="ko-KR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altLang="ko-KR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b="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772816"/>
                <a:ext cx="9083352" cy="1584175"/>
              </a:xfrm>
              <a:blipFill rotWithShape="0">
                <a:blip r:embed="rId3"/>
                <a:stretch>
                  <a:fillRect t="-10769" b="-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/>
              <p:cNvSpPr txBox="1">
                <a:spLocks/>
              </p:cNvSpPr>
              <p:nvPr/>
            </p:nvSpPr>
            <p:spPr>
              <a:xfrm>
                <a:off x="40308" y="4005064"/>
                <a:ext cx="9083352" cy="2088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400" b="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b="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1800" b="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1800" b="1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altLang="ko-KR" sz="3200" b="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It can be reduced by a </a:t>
                </a:r>
                <a:r>
                  <a:rPr lang="en-US" altLang="ko-KR" sz="3200" b="0" dirty="0" smtClean="0">
                    <a:solidFill>
                      <a:srgbClr val="297F64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Hierarchical approach</a:t>
                </a:r>
                <a:r>
                  <a:rPr lang="en-US" altLang="ko-KR" sz="3200" b="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457200" lvl="1" indent="0" algn="ctr">
                  <a:buFont typeface="Arial" pitchFamily="34" charset="0"/>
                  <a:buNone/>
                </a:pPr>
                <a:r>
                  <a:rPr lang="en-US" altLang="ko-KR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Track</a:t>
                </a:r>
                <a:r>
                  <a:rPr lang="en-US" altLang="ko-KR" b="0" dirty="0" smtClean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297F64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b="0" dirty="0">
                    <a:solidFill>
                      <a:srgbClr val="297F64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key </a:t>
                </a:r>
                <a:r>
                  <a:rPr lang="en-US" altLang="ko-KR" b="0" dirty="0" smtClean="0">
                    <a:solidFill>
                      <a:srgbClr val="297F64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frames</a:t>
                </a:r>
                <a:r>
                  <a:rPr lang="en-US" altLang="ko-KR" b="0" dirty="0" smtClean="0">
                    <a:solidFill>
                      <a:schemeClr val="accent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ko-KR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first, </a:t>
                </a:r>
                <a:br>
                  <a:rPr lang="en-US" altLang="ko-KR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altLang="ko-KR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and propagate posteriors </a:t>
                </a:r>
                <a:r>
                  <a:rPr lang="en-US" altLang="ko-KR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</a:t>
                </a:r>
                <a:r>
                  <a:rPr lang="en-US" altLang="ko-KR" b="0" dirty="0">
                    <a:solidFill>
                      <a:schemeClr val="bg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altLang="ko-KR" b="0" dirty="0" smtClean="0">
                    <a:solidFill>
                      <a:srgbClr val="297F64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non-key frames</a:t>
                </a:r>
                <a:r>
                  <a:rPr lang="en-US" altLang="ko-KR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altLang="ko-KR" sz="2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lvl="1" indent="0" algn="ctr">
                  <a:buFont typeface="Arial" pitchFamily="34" charset="0"/>
                  <a:buNone/>
                </a:pPr>
                <a:r>
                  <a:rPr lang="en-US" altLang="ko-KR" sz="28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Computational cost :</a:t>
                </a:r>
                <a:r>
                  <a:rPr lang="en-US" altLang="ko-KR" sz="2800" b="0" dirty="0" smtClean="0">
                    <a:solidFill>
                      <a:schemeClr val="accent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800" b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O</m:t>
                    </m:r>
                    <m:r>
                      <a:rPr lang="en-US" altLang="ko-KR" sz="2800" b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28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𝑘𝑁</m:t>
                    </m:r>
                    <m:r>
                      <a:rPr lang="en-US" altLang="ko-KR" sz="2800" b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sz="2800" b="0" dirty="0">
                  <a:solidFill>
                    <a:schemeClr val="accent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endParaRPr lang="ko-KR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" y="4005064"/>
                <a:ext cx="9083352" cy="2088232"/>
              </a:xfrm>
              <a:prstGeom prst="rect">
                <a:avLst/>
              </a:prstGeom>
              <a:blipFill rotWithShape="1">
                <a:blip r:embed="rId4"/>
                <a:stretch>
                  <a:fillRect t="-37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Computational </a:t>
            </a:r>
            <a:r>
              <a:rPr lang="en-US" altLang="ko-KR" dirty="0" smtClean="0"/>
              <a:t>Complexity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8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그룹 345"/>
          <p:cNvGrpSpPr/>
          <p:nvPr/>
        </p:nvGrpSpPr>
        <p:grpSpPr>
          <a:xfrm>
            <a:off x="1396885" y="1507899"/>
            <a:ext cx="6409081" cy="620186"/>
            <a:chOff x="2188973" y="1800702"/>
            <a:chExt cx="6409081" cy="620186"/>
          </a:xfrm>
        </p:grpSpPr>
        <p:grpSp>
          <p:nvGrpSpPr>
            <p:cNvPr id="7" name="Group 57"/>
            <p:cNvGrpSpPr/>
            <p:nvPr/>
          </p:nvGrpSpPr>
          <p:grpSpPr>
            <a:xfrm>
              <a:off x="4512497" y="1803646"/>
              <a:ext cx="600268" cy="617242"/>
              <a:chOff x="2204864" y="4275555"/>
              <a:chExt cx="1116124" cy="936104"/>
            </a:xfrm>
          </p:grpSpPr>
          <p:sp>
            <p:nvSpPr>
              <p:cNvPr id="209" name="Rectangle 58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Rectangle 59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11" name="Group 60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219" name="Oval 68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" name="Oval 69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" name="Oval 70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" name="Oval 71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" name="Oval 72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4" name="Oval 73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2" name="Group 61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213" name="Oval 62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" name="Oval 63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" name="Oval 64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" name="Oval 65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" name="Oval 66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8" name="Oval 67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" name="Group 74"/>
            <p:cNvGrpSpPr/>
            <p:nvPr/>
          </p:nvGrpSpPr>
          <p:grpSpPr>
            <a:xfrm>
              <a:off x="5093379" y="1803646"/>
              <a:ext cx="600268" cy="617242"/>
              <a:chOff x="2204864" y="4275555"/>
              <a:chExt cx="1116124" cy="936104"/>
            </a:xfrm>
          </p:grpSpPr>
          <p:sp>
            <p:nvSpPr>
              <p:cNvPr id="193" name="Rectangle 75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Rectangle 76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5" name="Group 77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203" name="Oval 85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" name="Oval 86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" name="Oval 87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6" name="Oval 88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" name="Oval 89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8" name="Oval 90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6" name="Group 78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97" name="Oval 79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" name="Oval 80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" name="Oval 81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" name="Oval 82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1" name="Oval 83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2" name="Oval 84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91"/>
            <p:cNvGrpSpPr/>
            <p:nvPr/>
          </p:nvGrpSpPr>
          <p:grpSpPr>
            <a:xfrm>
              <a:off x="5674260" y="1803646"/>
              <a:ext cx="600268" cy="617242"/>
              <a:chOff x="2204864" y="4275555"/>
              <a:chExt cx="1116124" cy="936104"/>
            </a:xfrm>
          </p:grpSpPr>
          <p:sp>
            <p:nvSpPr>
              <p:cNvPr id="177" name="Rectangle 9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Rectangle 9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9" name="Group 9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87" name="Oval 10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" name="Oval 10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" name="Oval 10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" name="Oval 10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1" name="Oval 10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2" name="Oval 10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80" name="Group 9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81" name="Oval 9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" name="Oval 9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" name="Oval 9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" name="Oval 9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Oval 10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6" name="Oval 10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108"/>
            <p:cNvGrpSpPr/>
            <p:nvPr/>
          </p:nvGrpSpPr>
          <p:grpSpPr>
            <a:xfrm>
              <a:off x="6255142" y="1803646"/>
              <a:ext cx="600268" cy="617242"/>
              <a:chOff x="2204864" y="4275555"/>
              <a:chExt cx="1116124" cy="936104"/>
            </a:xfrm>
          </p:grpSpPr>
          <p:sp>
            <p:nvSpPr>
              <p:cNvPr id="161" name="Rectangle 10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Rectangle 110"/>
              <p:cNvSpPr/>
              <p:nvPr/>
            </p:nvSpPr>
            <p:spPr>
              <a:xfrm>
                <a:off x="2250685" y="4428097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3" name="Group 11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71" name="Oval 11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" name="Oval 12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" name="Oval 12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" name="Oval 12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" name="Oval 12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6" name="Oval 12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4" name="Group 11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65" name="Oval 11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" name="Oval 11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" name="Oval 11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Oval 11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" name="Oval 11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Oval 11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1" name="Group 125"/>
            <p:cNvGrpSpPr/>
            <p:nvPr/>
          </p:nvGrpSpPr>
          <p:grpSpPr>
            <a:xfrm>
              <a:off x="6836023" y="1803646"/>
              <a:ext cx="600268" cy="617242"/>
              <a:chOff x="2204864" y="4275555"/>
              <a:chExt cx="1116124" cy="936104"/>
            </a:xfrm>
          </p:grpSpPr>
          <p:sp>
            <p:nvSpPr>
              <p:cNvPr id="145" name="Rectangle 126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Rectangle 127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7" name="Group 128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55" name="Oval 136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Oval 137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Oval 138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" name="Oval 139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" name="Oval 140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" name="Oval 141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8" name="Group 129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49" name="Oval 130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" name="Oval 131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Oval 132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Oval 133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Oval 134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Oval 135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2" name="Group 142"/>
            <p:cNvGrpSpPr/>
            <p:nvPr/>
          </p:nvGrpSpPr>
          <p:grpSpPr>
            <a:xfrm>
              <a:off x="3931617" y="1803646"/>
              <a:ext cx="600268" cy="617242"/>
              <a:chOff x="2204864" y="4275555"/>
              <a:chExt cx="1116124" cy="936104"/>
            </a:xfrm>
          </p:grpSpPr>
          <p:sp>
            <p:nvSpPr>
              <p:cNvPr id="129" name="Rectangle 143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Rectangle 144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1" name="Group 145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39" name="Oval 153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Oval 154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" name="Oval 155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" name="Oval 156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Oval 157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4" name="Oval 158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2" name="Group 146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33" name="Oval 147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Oval 148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Oval 149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Oval 150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Oval 151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Oval 152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" name="Group 159"/>
            <p:cNvGrpSpPr/>
            <p:nvPr/>
          </p:nvGrpSpPr>
          <p:grpSpPr>
            <a:xfrm>
              <a:off x="3350735" y="1803646"/>
              <a:ext cx="600268" cy="617242"/>
              <a:chOff x="2204864" y="4275555"/>
              <a:chExt cx="1116124" cy="936104"/>
            </a:xfrm>
          </p:grpSpPr>
          <p:sp>
            <p:nvSpPr>
              <p:cNvPr id="113" name="Rectangle 160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Rectangle 161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5" name="Group 162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23" name="Oval 170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Oval 171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" name="Oval 172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" name="Oval 173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" name="Oval 174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" name="Oval 175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6" name="Group 163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17" name="Oval 164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Oval 165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Oval 166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Oval 167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Oval 168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Oval 169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4" name="Group 176"/>
            <p:cNvGrpSpPr/>
            <p:nvPr/>
          </p:nvGrpSpPr>
          <p:grpSpPr>
            <a:xfrm>
              <a:off x="2769854" y="1802308"/>
              <a:ext cx="600268" cy="617242"/>
              <a:chOff x="2204864" y="4275555"/>
              <a:chExt cx="1116124" cy="936104"/>
            </a:xfrm>
          </p:grpSpPr>
          <p:sp>
            <p:nvSpPr>
              <p:cNvPr id="97" name="Rectangle 177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Rectangle 178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9" name="Group 179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07" name="Oval 187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Oval 188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Oval 189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Oval 190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Oval 191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Oval 192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0" name="Group 180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01" name="Oval 181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Oval 182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Oval 183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Oval 184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Oval 185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Oval 186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5" name="Group 193"/>
            <p:cNvGrpSpPr/>
            <p:nvPr/>
          </p:nvGrpSpPr>
          <p:grpSpPr>
            <a:xfrm>
              <a:off x="2188973" y="1803646"/>
              <a:ext cx="600268" cy="617242"/>
              <a:chOff x="2204864" y="4275555"/>
              <a:chExt cx="1116124" cy="936104"/>
            </a:xfrm>
          </p:grpSpPr>
          <p:sp>
            <p:nvSpPr>
              <p:cNvPr id="81" name="Rectangle 194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Rectangle 195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3" name="Group 196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1" name="Oval 204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Oval 205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Oval 206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Oval 207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Oval 208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Oval 209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4" name="Group 197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5" name="Oval 198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Oval 199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Oval 200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Oval 201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Oval 202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Oval 203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7" name="Group 431"/>
            <p:cNvGrpSpPr/>
            <p:nvPr/>
          </p:nvGrpSpPr>
          <p:grpSpPr>
            <a:xfrm>
              <a:off x="7997786" y="1803646"/>
              <a:ext cx="600268" cy="617242"/>
              <a:chOff x="2204864" y="4275555"/>
              <a:chExt cx="1116124" cy="936104"/>
            </a:xfrm>
          </p:grpSpPr>
          <p:sp>
            <p:nvSpPr>
              <p:cNvPr id="47" name="Rectangle 43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Rectangle 43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9" name="Group 43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7" name="Oval 44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Oval 44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Oval 44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Oval 44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Oval 44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Oval 44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0" name="Group 43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1" name="Oval 43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Oval 43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Oval 43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Oval 43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Oval 44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Oval 44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8" name="Group 448"/>
            <p:cNvGrpSpPr/>
            <p:nvPr/>
          </p:nvGrpSpPr>
          <p:grpSpPr>
            <a:xfrm>
              <a:off x="7416904" y="1800702"/>
              <a:ext cx="600268" cy="617242"/>
              <a:chOff x="2204864" y="4275555"/>
              <a:chExt cx="1116124" cy="936104"/>
            </a:xfrm>
          </p:grpSpPr>
          <p:sp>
            <p:nvSpPr>
              <p:cNvPr id="31" name="Rectangle 44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450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3" name="Group 45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41" name="Oval 45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Oval 46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Oval 46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Oval 46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Oval 46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Oval 46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4" name="Group 45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35" name="Oval 45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Oval 45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Oval 45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Oval 45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Oval 45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Oval 45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20" name="Picture 6" descr="E:\_temp\Figure_suha\imgs\img00085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166" y="190729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E:\_temp\Figure_suha\imgs\img00140.pn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947" y="190729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E:\_temp\Figure_suha\imgs\img00170.pn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152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_temp\Figure_suha\imgs\img00203.pn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664" y="1907172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" descr="E:\_temp\Figure_suha\imgs\img00233.pn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023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E:\_temp\Figure_suha\imgs\img00276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905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E:\_temp\Figure_suha\imgs\img00284.pn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993" y="1907172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E:\_temp\Figure_suha\imgs\img00294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558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5" descr="E:\_temp\Figure_suha\imgs\img00307.pn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92" y="190375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6" descr="E:\_temp\Figure_suha\imgs\img00335.png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321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E:\_temp\Figure_suha\imgs\img00005.pn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615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3" name="직사각형 252"/>
          <p:cNvSpPr/>
          <p:nvPr/>
        </p:nvSpPr>
        <p:spPr>
          <a:xfrm>
            <a:off x="1396885" y="1597656"/>
            <a:ext cx="563859" cy="458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55" name="직사각형 254"/>
          <p:cNvSpPr/>
          <p:nvPr/>
        </p:nvSpPr>
        <p:spPr>
          <a:xfrm>
            <a:off x="6637173" y="1593787"/>
            <a:ext cx="563859" cy="4584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6" name="직사각형 255"/>
          <p:cNvSpPr/>
          <p:nvPr/>
        </p:nvSpPr>
        <p:spPr>
          <a:xfrm>
            <a:off x="3148451" y="1593787"/>
            <a:ext cx="563859" cy="4584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직사각형 256"/>
          <p:cNvSpPr/>
          <p:nvPr/>
        </p:nvSpPr>
        <p:spPr>
          <a:xfrm>
            <a:off x="4875181" y="1593787"/>
            <a:ext cx="563859" cy="45842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4" name="그룹 353"/>
          <p:cNvGrpSpPr/>
          <p:nvPr/>
        </p:nvGrpSpPr>
        <p:grpSpPr>
          <a:xfrm>
            <a:off x="2326188" y="3140968"/>
            <a:ext cx="1017961" cy="953920"/>
            <a:chOff x="3118276" y="3008312"/>
            <a:chExt cx="1017961" cy="953920"/>
          </a:xfrm>
        </p:grpSpPr>
        <p:pic>
          <p:nvPicPr>
            <p:cNvPr id="243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276" y="3013241"/>
              <a:ext cx="1017961" cy="948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9" name="직사각형 258"/>
            <p:cNvSpPr/>
            <p:nvPr/>
          </p:nvSpPr>
          <p:spPr>
            <a:xfrm>
              <a:off x="3124339" y="3008312"/>
              <a:ext cx="1003461" cy="9254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3" name="그룹 352"/>
          <p:cNvGrpSpPr/>
          <p:nvPr/>
        </p:nvGrpSpPr>
        <p:grpSpPr>
          <a:xfrm>
            <a:off x="3582657" y="3144564"/>
            <a:ext cx="1017961" cy="951645"/>
            <a:chOff x="4374745" y="3011908"/>
            <a:chExt cx="1017961" cy="951645"/>
          </a:xfrm>
        </p:grpSpPr>
        <p:pic>
          <p:nvPicPr>
            <p:cNvPr id="241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745" y="3014562"/>
              <a:ext cx="1017961" cy="948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0" name="직사각형 259"/>
            <p:cNvSpPr/>
            <p:nvPr/>
          </p:nvSpPr>
          <p:spPr>
            <a:xfrm>
              <a:off x="4386033" y="3011908"/>
              <a:ext cx="994391" cy="93427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2" name="그룹 351"/>
          <p:cNvGrpSpPr/>
          <p:nvPr/>
        </p:nvGrpSpPr>
        <p:grpSpPr>
          <a:xfrm>
            <a:off x="4821962" y="3145054"/>
            <a:ext cx="1028210" cy="951155"/>
            <a:chOff x="5614050" y="3012398"/>
            <a:chExt cx="1028210" cy="951155"/>
          </a:xfrm>
        </p:grpSpPr>
        <p:pic>
          <p:nvPicPr>
            <p:cNvPr id="242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795" y="3014562"/>
              <a:ext cx="1024465" cy="948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1" name="직사각형 260"/>
            <p:cNvSpPr/>
            <p:nvPr/>
          </p:nvSpPr>
          <p:spPr>
            <a:xfrm>
              <a:off x="5614050" y="3012398"/>
              <a:ext cx="1003461" cy="9254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1" name="그룹 350"/>
          <p:cNvGrpSpPr/>
          <p:nvPr/>
        </p:nvGrpSpPr>
        <p:grpSpPr>
          <a:xfrm>
            <a:off x="6059100" y="3145812"/>
            <a:ext cx="1024465" cy="949076"/>
            <a:chOff x="6851188" y="3013156"/>
            <a:chExt cx="1024465" cy="949076"/>
          </a:xfrm>
        </p:grpSpPr>
        <p:pic>
          <p:nvPicPr>
            <p:cNvPr id="250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188" y="3013241"/>
              <a:ext cx="1024465" cy="948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2" name="직사각형 261"/>
            <p:cNvSpPr/>
            <p:nvPr/>
          </p:nvSpPr>
          <p:spPr>
            <a:xfrm>
              <a:off x="6857202" y="3013156"/>
              <a:ext cx="1003460" cy="925477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3" name="직선 연결선 272"/>
          <p:cNvCxnSpPr>
            <a:stCxn id="253" idx="2"/>
            <a:endCxn id="259" idx="0"/>
          </p:cNvCxnSpPr>
          <p:nvPr/>
        </p:nvCxnSpPr>
        <p:spPr>
          <a:xfrm>
            <a:off x="1678815" y="2056077"/>
            <a:ext cx="1155167" cy="108489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직선 연결선 275"/>
          <p:cNvCxnSpPr>
            <a:stCxn id="256" idx="2"/>
            <a:endCxn id="242" idx="0"/>
          </p:cNvCxnSpPr>
          <p:nvPr/>
        </p:nvCxnSpPr>
        <p:spPr>
          <a:xfrm>
            <a:off x="3430381" y="2052208"/>
            <a:ext cx="1907559" cy="109501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직선 연결선 278"/>
          <p:cNvCxnSpPr>
            <a:stCxn id="257" idx="2"/>
            <a:endCxn id="262" idx="0"/>
          </p:cNvCxnSpPr>
          <p:nvPr/>
        </p:nvCxnSpPr>
        <p:spPr>
          <a:xfrm>
            <a:off x="5157111" y="2052208"/>
            <a:ext cx="1409733" cy="1093604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직선 연결선 281"/>
          <p:cNvCxnSpPr>
            <a:stCxn id="255" idx="2"/>
            <a:endCxn id="241" idx="0"/>
          </p:cNvCxnSpPr>
          <p:nvPr/>
        </p:nvCxnSpPr>
        <p:spPr>
          <a:xfrm flipH="1">
            <a:off x="4091638" y="2052208"/>
            <a:ext cx="2827465" cy="109501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5" name="Picture 6" descr="E:\_temp\Figure_suha\imgs\img00085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80" y="5008398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8" descr="E:\_temp\Figure_suha\imgs\img00140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14" y="5008391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" name="Picture 10" descr="E:\_temp\Figure_suha\imgs\img00203.pn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19" y="5008398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11" descr="E:\_temp\Figure_suha\imgs\img00233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18" y="5008391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13" descr="E:\_temp\Figure_suha\imgs\img00284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54" y="5008398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" name="Picture 14" descr="E:\_temp\Figure_suha\imgs\img00294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18" y="5008398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16" descr="E:\_temp\Figure_suha\imgs\img00335.pn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4" y="5009297"/>
            <a:ext cx="1018906" cy="9504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" name="직선 연결선 306"/>
          <p:cNvCxnSpPr>
            <a:stCxn id="291" idx="0"/>
            <a:endCxn id="243" idx="2"/>
          </p:cNvCxnSpPr>
          <p:nvPr/>
        </p:nvCxnSpPr>
        <p:spPr>
          <a:xfrm flipV="1">
            <a:off x="1286747" y="4094888"/>
            <a:ext cx="1548422" cy="914409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직선 연결선 309"/>
          <p:cNvCxnSpPr>
            <a:stCxn id="287" idx="0"/>
            <a:endCxn id="243" idx="2"/>
          </p:cNvCxnSpPr>
          <p:nvPr/>
        </p:nvCxnSpPr>
        <p:spPr>
          <a:xfrm flipV="1">
            <a:off x="2376972" y="4094888"/>
            <a:ext cx="458197" cy="913510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직선 연결선 312"/>
          <p:cNvCxnSpPr>
            <a:stCxn id="288" idx="0"/>
            <a:endCxn id="243" idx="2"/>
          </p:cNvCxnSpPr>
          <p:nvPr/>
        </p:nvCxnSpPr>
        <p:spPr>
          <a:xfrm flipH="1" flipV="1">
            <a:off x="2835169" y="4094888"/>
            <a:ext cx="637102" cy="913503"/>
          </a:xfrm>
          <a:prstGeom prst="line">
            <a:avLst/>
          </a:prstGeom>
          <a:ln w="3175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직선 연결선 315"/>
          <p:cNvCxnSpPr>
            <a:stCxn id="287" idx="0"/>
            <a:endCxn id="241" idx="2"/>
          </p:cNvCxnSpPr>
          <p:nvPr/>
        </p:nvCxnSpPr>
        <p:spPr>
          <a:xfrm flipV="1">
            <a:off x="2376972" y="4096209"/>
            <a:ext cx="1714666" cy="912189"/>
          </a:xfrm>
          <a:prstGeom prst="line">
            <a:avLst/>
          </a:prstGeom>
          <a:ln w="3175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직선 연결선 318"/>
          <p:cNvCxnSpPr>
            <a:stCxn id="288" idx="0"/>
            <a:endCxn id="241" idx="2"/>
          </p:cNvCxnSpPr>
          <p:nvPr/>
        </p:nvCxnSpPr>
        <p:spPr>
          <a:xfrm flipV="1">
            <a:off x="3472271" y="4096209"/>
            <a:ext cx="619367" cy="912182"/>
          </a:xfrm>
          <a:prstGeom prst="line">
            <a:avLst/>
          </a:prstGeom>
          <a:ln w="3175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직선 연결선 321"/>
          <p:cNvCxnSpPr>
            <a:stCxn id="285" idx="0"/>
            <a:endCxn id="260" idx="2"/>
          </p:cNvCxnSpPr>
          <p:nvPr/>
        </p:nvCxnSpPr>
        <p:spPr>
          <a:xfrm flipH="1" flipV="1">
            <a:off x="4091141" y="4078836"/>
            <a:ext cx="481192" cy="929562"/>
          </a:xfrm>
          <a:prstGeom prst="line">
            <a:avLst/>
          </a:prstGeom>
          <a:ln w="3175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/>
          <p:cNvCxnSpPr>
            <a:stCxn id="286" idx="0"/>
            <a:endCxn id="260" idx="2"/>
          </p:cNvCxnSpPr>
          <p:nvPr/>
        </p:nvCxnSpPr>
        <p:spPr>
          <a:xfrm flipH="1" flipV="1">
            <a:off x="4091141" y="4078836"/>
            <a:ext cx="1586826" cy="929555"/>
          </a:xfrm>
          <a:prstGeom prst="line">
            <a:avLst/>
          </a:prstGeom>
          <a:ln w="3175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직선 연결선 327"/>
          <p:cNvCxnSpPr>
            <a:stCxn id="285" idx="0"/>
            <a:endCxn id="242" idx="2"/>
          </p:cNvCxnSpPr>
          <p:nvPr/>
        </p:nvCxnSpPr>
        <p:spPr>
          <a:xfrm flipV="1">
            <a:off x="4572333" y="4096209"/>
            <a:ext cx="765607" cy="912189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직선 연결선 330"/>
          <p:cNvCxnSpPr>
            <a:stCxn id="286" idx="0"/>
            <a:endCxn id="242" idx="2"/>
          </p:cNvCxnSpPr>
          <p:nvPr/>
        </p:nvCxnSpPr>
        <p:spPr>
          <a:xfrm flipH="1" flipV="1">
            <a:off x="5337940" y="4096209"/>
            <a:ext cx="340027" cy="912182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직선 연결선 333"/>
          <p:cNvCxnSpPr>
            <a:stCxn id="289" idx="0"/>
            <a:endCxn id="250" idx="2"/>
          </p:cNvCxnSpPr>
          <p:nvPr/>
        </p:nvCxnSpPr>
        <p:spPr>
          <a:xfrm flipH="1" flipV="1">
            <a:off x="6571333" y="4094888"/>
            <a:ext cx="207074" cy="913510"/>
          </a:xfrm>
          <a:prstGeom prst="line">
            <a:avLst/>
          </a:prstGeom>
          <a:ln w="31750">
            <a:solidFill>
              <a:srgbClr val="92D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직선 연결선 336"/>
          <p:cNvCxnSpPr>
            <a:stCxn id="290" idx="0"/>
            <a:endCxn id="250" idx="2"/>
          </p:cNvCxnSpPr>
          <p:nvPr/>
        </p:nvCxnSpPr>
        <p:spPr>
          <a:xfrm flipH="1" flipV="1">
            <a:off x="6571333" y="4094888"/>
            <a:ext cx="1307638" cy="913510"/>
          </a:xfrm>
          <a:prstGeom prst="line">
            <a:avLst/>
          </a:prstGeom>
          <a:ln w="31750">
            <a:solidFill>
              <a:srgbClr val="92D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/>
          <p:cNvSpPr txBox="1"/>
          <p:nvPr/>
        </p:nvSpPr>
        <p:spPr>
          <a:xfrm>
            <a:off x="2921984" y="1052736"/>
            <a:ext cx="333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frame selection</a:t>
            </a:r>
            <a:endParaRPr lang="ko-KR" altLang="en-US" sz="2400" dirty="0">
              <a:solidFill>
                <a:srgbClr val="297F6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1566792" y="5986900"/>
            <a:ext cx="638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Propagate posteriors to the remaining frames</a:t>
            </a:r>
          </a:p>
        </p:txBody>
      </p:sp>
      <p:sp>
        <p:nvSpPr>
          <p:cNvPr id="245" name="Rectangle 856"/>
          <p:cNvSpPr/>
          <p:nvPr/>
        </p:nvSpPr>
        <p:spPr>
          <a:xfrm>
            <a:off x="2632730" y="3273624"/>
            <a:ext cx="352527" cy="54447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Rectangle 857"/>
          <p:cNvSpPr/>
          <p:nvPr/>
        </p:nvSpPr>
        <p:spPr>
          <a:xfrm>
            <a:off x="3890999" y="3298373"/>
            <a:ext cx="320479" cy="49498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9" name="Rectangle 858"/>
          <p:cNvSpPr/>
          <p:nvPr/>
        </p:nvSpPr>
        <p:spPr>
          <a:xfrm>
            <a:off x="5154070" y="3279606"/>
            <a:ext cx="320480" cy="49498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Rectangle 858"/>
          <p:cNvSpPr/>
          <p:nvPr/>
        </p:nvSpPr>
        <p:spPr>
          <a:xfrm>
            <a:off x="6410687" y="3286400"/>
            <a:ext cx="320479" cy="49498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5" name="Rectangle 856"/>
          <p:cNvSpPr/>
          <p:nvPr/>
        </p:nvSpPr>
        <p:spPr>
          <a:xfrm>
            <a:off x="989590" y="5153313"/>
            <a:ext cx="352527" cy="54447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7" name="Rectangle 856"/>
          <p:cNvSpPr/>
          <p:nvPr/>
        </p:nvSpPr>
        <p:spPr>
          <a:xfrm>
            <a:off x="2228767" y="5146656"/>
            <a:ext cx="298508" cy="46104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0" name="Rectangle 856"/>
          <p:cNvSpPr/>
          <p:nvPr/>
        </p:nvSpPr>
        <p:spPr>
          <a:xfrm>
            <a:off x="3342312" y="5166703"/>
            <a:ext cx="298508" cy="46104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1" name="Rectangle 856"/>
          <p:cNvSpPr/>
          <p:nvPr/>
        </p:nvSpPr>
        <p:spPr>
          <a:xfrm>
            <a:off x="4428151" y="5152414"/>
            <a:ext cx="298508" cy="46104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2" name="Rectangle 856"/>
          <p:cNvSpPr/>
          <p:nvPr/>
        </p:nvSpPr>
        <p:spPr>
          <a:xfrm>
            <a:off x="5534043" y="5166703"/>
            <a:ext cx="298508" cy="46104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3" name="Rectangle 856"/>
          <p:cNvSpPr/>
          <p:nvPr/>
        </p:nvSpPr>
        <p:spPr>
          <a:xfrm>
            <a:off x="6657407" y="5123416"/>
            <a:ext cx="298508" cy="46104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4" name="Rectangle 856"/>
          <p:cNvSpPr/>
          <p:nvPr/>
        </p:nvSpPr>
        <p:spPr>
          <a:xfrm>
            <a:off x="7719364" y="5123416"/>
            <a:ext cx="298508" cy="46104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Efficient Hierarchical Approach</a:t>
            </a:r>
            <a:endParaRPr lang="ko-KR" altLang="en-US" dirty="0"/>
          </a:p>
        </p:txBody>
      </p:sp>
      <p:sp>
        <p:nvSpPr>
          <p:cNvPr id="343" name="TextBox 342"/>
          <p:cNvSpPr txBox="1"/>
          <p:nvPr/>
        </p:nvSpPr>
        <p:spPr>
          <a:xfrm>
            <a:off x="1471282" y="2516700"/>
            <a:ext cx="620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Tracking key frames by the proposed tracker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0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0"/>
    </mc:Choice>
    <mc:Fallback xmlns="">
      <p:transition spd="slow" advTm="57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5" grpId="0" animBg="1"/>
      <p:bldP spid="256" grpId="0" animBg="1"/>
      <p:bldP spid="257" grpId="0" animBg="1"/>
      <p:bldP spid="342" grpId="0"/>
      <p:bldP spid="344" grpId="0"/>
      <p:bldP spid="245" grpId="0" animBg="1"/>
      <p:bldP spid="247" grpId="0" animBg="1"/>
      <p:bldP spid="249" grpId="0" animBg="1"/>
      <p:bldP spid="267" grpId="0" animBg="1"/>
      <p:bldP spid="355" grpId="0" animBg="1"/>
      <p:bldP spid="357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9" y="1491971"/>
            <a:ext cx="3240000" cy="32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4" y="1484394"/>
            <a:ext cx="3240000" cy="32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33" r="2104" b="1955"/>
          <a:stretch/>
        </p:blipFill>
        <p:spPr bwMode="auto">
          <a:xfrm>
            <a:off x="5364089" y="1508939"/>
            <a:ext cx="324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821" r="1610" b="1927"/>
          <a:stretch/>
        </p:blipFill>
        <p:spPr bwMode="auto">
          <a:xfrm>
            <a:off x="5364089" y="1505117"/>
            <a:ext cx="3240000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Key-frame Selection</a:t>
            </a:r>
            <a:endParaRPr lang="ko-KR" altLang="en-US" dirty="0"/>
          </a:p>
        </p:txBody>
      </p:sp>
      <p:grpSp>
        <p:nvGrpSpPr>
          <p:cNvPr id="25" name="그룹 345"/>
          <p:cNvGrpSpPr/>
          <p:nvPr/>
        </p:nvGrpSpPr>
        <p:grpSpPr>
          <a:xfrm>
            <a:off x="807695" y="1162844"/>
            <a:ext cx="3249623" cy="299268"/>
            <a:chOff x="2188973" y="1802308"/>
            <a:chExt cx="6409081" cy="621177"/>
          </a:xfrm>
        </p:grpSpPr>
        <p:grpSp>
          <p:nvGrpSpPr>
            <p:cNvPr id="26" name="Group 57"/>
            <p:cNvGrpSpPr/>
            <p:nvPr/>
          </p:nvGrpSpPr>
          <p:grpSpPr>
            <a:xfrm>
              <a:off x="4512497" y="1803646"/>
              <a:ext cx="600268" cy="617242"/>
              <a:chOff x="2204864" y="4275555"/>
              <a:chExt cx="1116124" cy="936104"/>
            </a:xfrm>
          </p:grpSpPr>
          <p:sp>
            <p:nvSpPr>
              <p:cNvPr id="208" name="Rectangle 58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Rectangle 59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10" name="Group 60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218" name="Oval 68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9" name="Oval 69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0" name="Oval 70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1" name="Oval 71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2" name="Oval 72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3" name="Oval 73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11" name="Group 61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212" name="Oval 62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3" name="Oval 63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4" name="Oval 64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5" name="Oval 65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6" name="Oval 66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7" name="Oval 67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7" name="Group 74"/>
            <p:cNvGrpSpPr/>
            <p:nvPr/>
          </p:nvGrpSpPr>
          <p:grpSpPr>
            <a:xfrm>
              <a:off x="5093379" y="1803646"/>
              <a:ext cx="600268" cy="617242"/>
              <a:chOff x="2204864" y="4275555"/>
              <a:chExt cx="1116124" cy="936104"/>
            </a:xfrm>
          </p:grpSpPr>
          <p:sp>
            <p:nvSpPr>
              <p:cNvPr id="192" name="Rectangle 75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Rectangle 76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4" name="Group 77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202" name="Oval 85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3" name="Oval 86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4" name="Oval 87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5" name="Oval 88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6" name="Oval 89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7" name="Oval 90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95" name="Group 78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96" name="Oval 79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7" name="Oval 80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8" name="Oval 81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9" name="Oval 82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0" name="Oval 83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1" name="Oval 84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8" name="Group 91"/>
            <p:cNvGrpSpPr/>
            <p:nvPr/>
          </p:nvGrpSpPr>
          <p:grpSpPr>
            <a:xfrm>
              <a:off x="5674260" y="1803646"/>
              <a:ext cx="600268" cy="617242"/>
              <a:chOff x="2204864" y="4275555"/>
              <a:chExt cx="1116124" cy="936104"/>
            </a:xfrm>
          </p:grpSpPr>
          <p:sp>
            <p:nvSpPr>
              <p:cNvPr id="176" name="Rectangle 9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Rectangle 9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8" name="Group 9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86" name="Oval 10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7" name="Oval 10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8" name="Oval 10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9" name="Oval 10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0" name="Oval 10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1" name="Oval 10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9" name="Group 9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80" name="Oval 9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Oval 9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2" name="Oval 9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3" name="Oval 9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4" name="Oval 10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5" name="Oval 10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9" name="Group 108"/>
            <p:cNvGrpSpPr/>
            <p:nvPr/>
          </p:nvGrpSpPr>
          <p:grpSpPr>
            <a:xfrm>
              <a:off x="6255142" y="1803646"/>
              <a:ext cx="600268" cy="617242"/>
              <a:chOff x="2204864" y="4275555"/>
              <a:chExt cx="1116124" cy="936104"/>
            </a:xfrm>
          </p:grpSpPr>
          <p:sp>
            <p:nvSpPr>
              <p:cNvPr id="160" name="Rectangle 10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Rectangle 110"/>
              <p:cNvSpPr/>
              <p:nvPr/>
            </p:nvSpPr>
            <p:spPr>
              <a:xfrm>
                <a:off x="2250685" y="4428097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2" name="Group 11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70" name="Oval 11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" name="Oval 12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2" name="Oval 12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" name="Oval 12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" name="Oval 12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" name="Oval 12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63" name="Group 11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64" name="Oval 11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5" name="Oval 11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" name="Oval 11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7" name="Oval 11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8" name="Oval 11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9" name="Oval 11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0" name="Group 125"/>
            <p:cNvGrpSpPr/>
            <p:nvPr/>
          </p:nvGrpSpPr>
          <p:grpSpPr>
            <a:xfrm>
              <a:off x="6836023" y="1803646"/>
              <a:ext cx="600268" cy="617242"/>
              <a:chOff x="2204864" y="4275555"/>
              <a:chExt cx="1116124" cy="936104"/>
            </a:xfrm>
          </p:grpSpPr>
          <p:sp>
            <p:nvSpPr>
              <p:cNvPr id="144" name="Rectangle 126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Rectangle 127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6" name="Group 128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54" name="Oval 136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Oval 137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Oval 138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Oval 139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" name="Oval 140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9" name="Oval 141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7" name="Group 129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48" name="Oval 130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9" name="Oval 131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" name="Oval 132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Oval 133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Oval 134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Oval 135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1" name="Group 142"/>
            <p:cNvGrpSpPr/>
            <p:nvPr/>
          </p:nvGrpSpPr>
          <p:grpSpPr>
            <a:xfrm>
              <a:off x="3931617" y="1803646"/>
              <a:ext cx="600268" cy="617242"/>
              <a:chOff x="2204864" y="4275555"/>
              <a:chExt cx="1116124" cy="936104"/>
            </a:xfrm>
          </p:grpSpPr>
          <p:sp>
            <p:nvSpPr>
              <p:cNvPr id="128" name="Rectangle 143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Rectangle 144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0" name="Group 145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38" name="Oval 153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Oval 154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0" name="Oval 155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1" name="Oval 156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" name="Oval 157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Oval 158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1" name="Group 146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32" name="Oval 147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" name="Oval 148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Oval 149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Oval 150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Oval 151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Oval 152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2" name="Group 159"/>
            <p:cNvGrpSpPr/>
            <p:nvPr/>
          </p:nvGrpSpPr>
          <p:grpSpPr>
            <a:xfrm>
              <a:off x="3350735" y="1803646"/>
              <a:ext cx="600268" cy="617242"/>
              <a:chOff x="2204864" y="4275555"/>
              <a:chExt cx="1116124" cy="936104"/>
            </a:xfrm>
          </p:grpSpPr>
          <p:sp>
            <p:nvSpPr>
              <p:cNvPr id="112" name="Rectangle 160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Rectangle 161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4" name="Group 162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22" name="Oval 170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3" name="Oval 171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Oval 172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5" name="Oval 173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" name="Oval 174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" name="Oval 175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5" name="Group 163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16" name="Oval 164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Oval 165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Oval 166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Oval 167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0" name="Oval 168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1" name="Oval 169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3" name="Group 176"/>
            <p:cNvGrpSpPr/>
            <p:nvPr/>
          </p:nvGrpSpPr>
          <p:grpSpPr>
            <a:xfrm>
              <a:off x="2769854" y="1802308"/>
              <a:ext cx="600268" cy="617242"/>
              <a:chOff x="2204864" y="4275555"/>
              <a:chExt cx="1116124" cy="936104"/>
            </a:xfrm>
          </p:grpSpPr>
          <p:sp>
            <p:nvSpPr>
              <p:cNvPr id="96" name="Rectangle 177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Rectangle 178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8" name="Group 179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106" name="Oval 187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7" name="Oval 188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Oval 189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Oval 190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0" name="Oval 191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Oval 192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9" name="Group 180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100" name="Oval 181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Oval 182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Oval 183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Oval 184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Oval 185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Oval 186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4" name="Group 193"/>
            <p:cNvGrpSpPr/>
            <p:nvPr/>
          </p:nvGrpSpPr>
          <p:grpSpPr>
            <a:xfrm>
              <a:off x="2188973" y="1803646"/>
              <a:ext cx="600268" cy="617242"/>
              <a:chOff x="2204864" y="4275555"/>
              <a:chExt cx="1116124" cy="936104"/>
            </a:xfrm>
          </p:grpSpPr>
          <p:sp>
            <p:nvSpPr>
              <p:cNvPr id="80" name="Rectangle 194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Rectangle 195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2" name="Group 196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90" name="Oval 204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Oval 205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Oval 206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Oval 207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Oval 208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Oval 209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3" name="Group 197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84" name="Oval 198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Oval 199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Oval 200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Oval 201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Oval 202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Oval 203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5" name="Group 431"/>
            <p:cNvGrpSpPr/>
            <p:nvPr/>
          </p:nvGrpSpPr>
          <p:grpSpPr>
            <a:xfrm>
              <a:off x="7997786" y="1803646"/>
              <a:ext cx="600268" cy="617242"/>
              <a:chOff x="2204864" y="4275555"/>
              <a:chExt cx="1116124" cy="936104"/>
            </a:xfrm>
          </p:grpSpPr>
          <p:sp>
            <p:nvSpPr>
              <p:cNvPr id="64" name="Rectangle 43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Rectangle 43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6" name="Group 43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74" name="Oval 44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Oval 44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Oval 44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Oval 44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Oval 44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Oval 44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7" name="Group 43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68" name="Oval 43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Oval 43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Oval 43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Oval 43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Oval 44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Oval 44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6" name="Group 448"/>
            <p:cNvGrpSpPr/>
            <p:nvPr/>
          </p:nvGrpSpPr>
          <p:grpSpPr>
            <a:xfrm>
              <a:off x="7416904" y="1806243"/>
              <a:ext cx="600268" cy="617242"/>
              <a:chOff x="2204864" y="4283958"/>
              <a:chExt cx="1116124" cy="936104"/>
            </a:xfrm>
          </p:grpSpPr>
          <p:sp>
            <p:nvSpPr>
              <p:cNvPr id="48" name="Rectangle 449"/>
              <p:cNvSpPr/>
              <p:nvPr/>
            </p:nvSpPr>
            <p:spPr>
              <a:xfrm>
                <a:off x="2204864" y="4283958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Rectangle 450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0" name="Group 45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8" name="Oval 45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Oval 46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Oval 46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Oval 46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Oval 46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Oval 46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1" name="Group 45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2" name="Oval 45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Oval 45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Oval 45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Oval 45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Oval 45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Oval 45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37" name="Picture 6" descr="E:\_temp\Figure_suha\imgs\img00085.pn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166" y="190729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E:\_temp\Figure_suha\imgs\img00140.pn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947" y="190729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9" descr="E:\_temp\Figure_suha\imgs\img00170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152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E:\_temp\Figure_suha\imgs\img00203.pn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664" y="1907172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1" descr="E:\_temp\Figure_suha\imgs\img00233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023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 descr="E:\_temp\Figure_suha\imgs\img00276.pn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905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3" descr="E:\_temp\Figure_suha\imgs\img00284.png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993" y="1907172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4" descr="E:\_temp\Figure_suha\imgs\img00294.pn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558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 descr="E:\_temp\Figure_suha\imgs\img00307.png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92" y="190375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6" descr="E:\_temp\Figure_suha\imgs\img00335.png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321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7" descr="E:\_temp\Figure_suha\imgs\img00005.png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615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8" name="그룹 345"/>
          <p:cNvGrpSpPr/>
          <p:nvPr/>
        </p:nvGrpSpPr>
        <p:grpSpPr>
          <a:xfrm rot="5400000" flipV="1">
            <a:off x="-1007415" y="2949930"/>
            <a:ext cx="3254248" cy="309834"/>
            <a:chOff x="2188973" y="1800702"/>
            <a:chExt cx="6409081" cy="620186"/>
          </a:xfrm>
        </p:grpSpPr>
        <p:grpSp>
          <p:nvGrpSpPr>
            <p:cNvPr id="429" name="Group 57"/>
            <p:cNvGrpSpPr/>
            <p:nvPr/>
          </p:nvGrpSpPr>
          <p:grpSpPr>
            <a:xfrm>
              <a:off x="4512497" y="1803646"/>
              <a:ext cx="600268" cy="617242"/>
              <a:chOff x="2204864" y="4275555"/>
              <a:chExt cx="1116124" cy="936104"/>
            </a:xfrm>
          </p:grpSpPr>
          <p:sp>
            <p:nvSpPr>
              <p:cNvPr id="611" name="Rectangle 58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2" name="Rectangle 59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13" name="Group 60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621" name="Oval 68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2" name="Oval 69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3" name="Oval 70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4" name="Oval 71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5" name="Oval 72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6" name="Oval 73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14" name="Group 61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615" name="Oval 62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6" name="Oval 63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7" name="Oval 64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8" name="Oval 65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9" name="Oval 66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0" name="Oval 67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0" name="Group 74"/>
            <p:cNvGrpSpPr/>
            <p:nvPr/>
          </p:nvGrpSpPr>
          <p:grpSpPr>
            <a:xfrm>
              <a:off x="5093379" y="1803646"/>
              <a:ext cx="600268" cy="617242"/>
              <a:chOff x="2204864" y="4275555"/>
              <a:chExt cx="1116124" cy="936104"/>
            </a:xfrm>
          </p:grpSpPr>
          <p:sp>
            <p:nvSpPr>
              <p:cNvPr id="595" name="Rectangle 75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6" name="Rectangle 76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97" name="Group 77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605" name="Oval 85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6" name="Oval 86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7" name="Oval 87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8" name="Oval 88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9" name="Oval 89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0" name="Oval 90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98" name="Group 78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99" name="Oval 79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0" name="Oval 80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1" name="Oval 81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2" name="Oval 82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3" name="Oval 83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4" name="Oval 84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1" name="Group 91"/>
            <p:cNvGrpSpPr/>
            <p:nvPr/>
          </p:nvGrpSpPr>
          <p:grpSpPr>
            <a:xfrm>
              <a:off x="5674260" y="1803646"/>
              <a:ext cx="600268" cy="617242"/>
              <a:chOff x="2204864" y="4275555"/>
              <a:chExt cx="1116124" cy="936104"/>
            </a:xfrm>
          </p:grpSpPr>
          <p:sp>
            <p:nvSpPr>
              <p:cNvPr id="579" name="Rectangle 9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0" name="Rectangle 9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81" name="Group 9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89" name="Oval 10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0" name="Oval 10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1" name="Oval 10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2" name="Oval 10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3" name="Oval 10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4" name="Oval 10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82" name="Group 9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83" name="Oval 9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4" name="Oval 9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5" name="Oval 9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6" name="Oval 9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7" name="Oval 10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8" name="Oval 10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2" name="Group 108"/>
            <p:cNvGrpSpPr/>
            <p:nvPr/>
          </p:nvGrpSpPr>
          <p:grpSpPr>
            <a:xfrm>
              <a:off x="6255142" y="1803646"/>
              <a:ext cx="600268" cy="617242"/>
              <a:chOff x="2204864" y="4275555"/>
              <a:chExt cx="1116124" cy="936104"/>
            </a:xfrm>
          </p:grpSpPr>
          <p:sp>
            <p:nvSpPr>
              <p:cNvPr id="563" name="Rectangle 10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4" name="Rectangle 110"/>
              <p:cNvSpPr/>
              <p:nvPr/>
            </p:nvSpPr>
            <p:spPr>
              <a:xfrm>
                <a:off x="2250685" y="4428097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65" name="Group 11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73" name="Oval 11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4" name="Oval 12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5" name="Oval 12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6" name="Oval 12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7" name="Oval 12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8" name="Oval 12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66" name="Group 11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67" name="Oval 11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8" name="Oval 11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9" name="Oval 11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0" name="Oval 11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1" name="Oval 11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2" name="Oval 11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3" name="Group 125"/>
            <p:cNvGrpSpPr/>
            <p:nvPr/>
          </p:nvGrpSpPr>
          <p:grpSpPr>
            <a:xfrm>
              <a:off x="6836023" y="1803646"/>
              <a:ext cx="600268" cy="617242"/>
              <a:chOff x="2204864" y="4275555"/>
              <a:chExt cx="1116124" cy="936104"/>
            </a:xfrm>
          </p:grpSpPr>
          <p:sp>
            <p:nvSpPr>
              <p:cNvPr id="547" name="Rectangle 126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8" name="Rectangle 127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49" name="Group 128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57" name="Oval 136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8" name="Oval 137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9" name="Oval 138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0" name="Oval 139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1" name="Oval 140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2" name="Oval 141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50" name="Group 129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51" name="Oval 130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2" name="Oval 131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3" name="Oval 132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4" name="Oval 133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5" name="Oval 134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6" name="Oval 135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4" name="Group 142"/>
            <p:cNvGrpSpPr/>
            <p:nvPr/>
          </p:nvGrpSpPr>
          <p:grpSpPr>
            <a:xfrm>
              <a:off x="3931617" y="1803646"/>
              <a:ext cx="600268" cy="617242"/>
              <a:chOff x="2204864" y="4275555"/>
              <a:chExt cx="1116124" cy="936104"/>
            </a:xfrm>
          </p:grpSpPr>
          <p:sp>
            <p:nvSpPr>
              <p:cNvPr id="531" name="Rectangle 143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2" name="Rectangle 144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33" name="Group 145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41" name="Oval 153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2" name="Oval 154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3" name="Oval 155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4" name="Oval 156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5" name="Oval 157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6" name="Oval 158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34" name="Group 146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35" name="Oval 147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6" name="Oval 148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7" name="Oval 149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8" name="Oval 150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9" name="Oval 151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0" name="Oval 152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5" name="Group 159"/>
            <p:cNvGrpSpPr/>
            <p:nvPr/>
          </p:nvGrpSpPr>
          <p:grpSpPr>
            <a:xfrm>
              <a:off x="3350735" y="1803646"/>
              <a:ext cx="600268" cy="617242"/>
              <a:chOff x="2204864" y="4275555"/>
              <a:chExt cx="1116124" cy="936104"/>
            </a:xfrm>
          </p:grpSpPr>
          <p:sp>
            <p:nvSpPr>
              <p:cNvPr id="515" name="Rectangle 160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6" name="Rectangle 161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17" name="Group 162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25" name="Oval 170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6" name="Oval 171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7" name="Oval 172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8" name="Oval 173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9" name="Oval 174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0" name="Oval 175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18" name="Group 163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19" name="Oval 164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0" name="Oval 165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1" name="Oval 166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2" name="Oval 167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3" name="Oval 168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4" name="Oval 169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6" name="Group 176"/>
            <p:cNvGrpSpPr/>
            <p:nvPr/>
          </p:nvGrpSpPr>
          <p:grpSpPr>
            <a:xfrm>
              <a:off x="2769854" y="1802308"/>
              <a:ext cx="600268" cy="617242"/>
              <a:chOff x="2204864" y="4275555"/>
              <a:chExt cx="1116124" cy="936104"/>
            </a:xfrm>
          </p:grpSpPr>
          <p:sp>
            <p:nvSpPr>
              <p:cNvPr id="499" name="Rectangle 177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0" name="Rectangle 178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01" name="Group 179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509" name="Oval 187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0" name="Oval 188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1" name="Oval 189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2" name="Oval 190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3" name="Oval 191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4" name="Oval 192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02" name="Group 180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503" name="Oval 181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4" name="Oval 182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5" name="Oval 183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6" name="Oval 184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7" name="Oval 185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8" name="Oval 186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7" name="Group 193"/>
            <p:cNvGrpSpPr/>
            <p:nvPr/>
          </p:nvGrpSpPr>
          <p:grpSpPr>
            <a:xfrm>
              <a:off x="2188973" y="1803646"/>
              <a:ext cx="600268" cy="617242"/>
              <a:chOff x="2204864" y="4275555"/>
              <a:chExt cx="1116124" cy="936104"/>
            </a:xfrm>
          </p:grpSpPr>
          <p:sp>
            <p:nvSpPr>
              <p:cNvPr id="483" name="Rectangle 194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4" name="Rectangle 195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85" name="Group 196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493" name="Oval 204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4" name="Oval 205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5" name="Oval 206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6" name="Oval 207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7" name="Oval 208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8" name="Oval 209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86" name="Group 197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487" name="Oval 198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8" name="Oval 199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9" name="Oval 200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0" name="Oval 201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1" name="Oval 202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2" name="Oval 203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8" name="Group 431"/>
            <p:cNvGrpSpPr/>
            <p:nvPr/>
          </p:nvGrpSpPr>
          <p:grpSpPr>
            <a:xfrm>
              <a:off x="7997786" y="1803646"/>
              <a:ext cx="600268" cy="617242"/>
              <a:chOff x="2204864" y="4275555"/>
              <a:chExt cx="1116124" cy="936104"/>
            </a:xfrm>
          </p:grpSpPr>
          <p:sp>
            <p:nvSpPr>
              <p:cNvPr id="467" name="Rectangle 432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8" name="Rectangle 433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69" name="Group 434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477" name="Oval 442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8" name="Oval 443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9" name="Oval 444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0" name="Oval 445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1" name="Oval 446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2" name="Oval 447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70" name="Group 435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471" name="Oval 436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2" name="Oval 437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3" name="Oval 438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4" name="Oval 439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5" name="Oval 440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6" name="Oval 441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9" name="Group 448"/>
            <p:cNvGrpSpPr/>
            <p:nvPr/>
          </p:nvGrpSpPr>
          <p:grpSpPr>
            <a:xfrm>
              <a:off x="7416904" y="1800702"/>
              <a:ext cx="600268" cy="617242"/>
              <a:chOff x="2204864" y="4275555"/>
              <a:chExt cx="1116124" cy="936104"/>
            </a:xfrm>
          </p:grpSpPr>
          <p:sp>
            <p:nvSpPr>
              <p:cNvPr id="451" name="Rectangle 449"/>
              <p:cNvSpPr/>
              <p:nvPr/>
            </p:nvSpPr>
            <p:spPr>
              <a:xfrm>
                <a:off x="2204864" y="4275555"/>
                <a:ext cx="1116124" cy="93610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2" name="Rectangle 450"/>
              <p:cNvSpPr/>
              <p:nvPr/>
            </p:nvSpPr>
            <p:spPr>
              <a:xfrm>
                <a:off x="2250685" y="4428096"/>
                <a:ext cx="1021552" cy="6310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53" name="Group 451"/>
              <p:cNvGrpSpPr/>
              <p:nvPr/>
            </p:nvGrpSpPr>
            <p:grpSpPr>
              <a:xfrm>
                <a:off x="2270300" y="4301875"/>
                <a:ext cx="980729" cy="93683"/>
                <a:chOff x="2366075" y="3978000"/>
                <a:chExt cx="1000441" cy="97487"/>
              </a:xfrm>
            </p:grpSpPr>
            <p:sp>
              <p:nvSpPr>
                <p:cNvPr id="461" name="Oval 459"/>
                <p:cNvSpPr/>
                <p:nvPr/>
              </p:nvSpPr>
              <p:spPr>
                <a:xfrm>
                  <a:off x="23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2" name="Oval 460"/>
                <p:cNvSpPr/>
                <p:nvPr/>
              </p:nvSpPr>
              <p:spPr>
                <a:xfrm>
                  <a:off x="254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3" name="Oval 461"/>
                <p:cNvSpPr/>
                <p:nvPr/>
              </p:nvSpPr>
              <p:spPr>
                <a:xfrm>
                  <a:off x="272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4" name="Oval 462"/>
                <p:cNvSpPr/>
                <p:nvPr/>
              </p:nvSpPr>
              <p:spPr>
                <a:xfrm>
                  <a:off x="290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5" name="Oval 463"/>
                <p:cNvSpPr/>
                <p:nvPr/>
              </p:nvSpPr>
              <p:spPr>
                <a:xfrm>
                  <a:off x="308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6" name="Oval 464"/>
                <p:cNvSpPr/>
                <p:nvPr/>
              </p:nvSpPr>
              <p:spPr>
                <a:xfrm>
                  <a:off x="3266075" y="3978000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54" name="Group 452"/>
              <p:cNvGrpSpPr/>
              <p:nvPr/>
            </p:nvGrpSpPr>
            <p:grpSpPr>
              <a:xfrm>
                <a:off x="2272561" y="5090796"/>
                <a:ext cx="980729" cy="93683"/>
                <a:chOff x="2358257" y="4772479"/>
                <a:chExt cx="1000441" cy="97487"/>
              </a:xfrm>
            </p:grpSpPr>
            <p:sp>
              <p:nvSpPr>
                <p:cNvPr id="455" name="Oval 453"/>
                <p:cNvSpPr/>
                <p:nvPr/>
              </p:nvSpPr>
              <p:spPr>
                <a:xfrm>
                  <a:off x="23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6" name="Oval 454"/>
                <p:cNvSpPr/>
                <p:nvPr/>
              </p:nvSpPr>
              <p:spPr>
                <a:xfrm>
                  <a:off x="253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7" name="Oval 455"/>
                <p:cNvSpPr/>
                <p:nvPr/>
              </p:nvSpPr>
              <p:spPr>
                <a:xfrm>
                  <a:off x="271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8" name="Oval 456"/>
                <p:cNvSpPr/>
                <p:nvPr/>
              </p:nvSpPr>
              <p:spPr>
                <a:xfrm>
                  <a:off x="289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9" name="Oval 457"/>
                <p:cNvSpPr/>
                <p:nvPr/>
              </p:nvSpPr>
              <p:spPr>
                <a:xfrm>
                  <a:off x="307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0" name="Oval 458"/>
                <p:cNvSpPr/>
                <p:nvPr/>
              </p:nvSpPr>
              <p:spPr>
                <a:xfrm>
                  <a:off x="3258257" y="4772479"/>
                  <a:ext cx="100441" cy="974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pic>
          <p:nvPicPr>
            <p:cNvPr id="440" name="Picture 6" descr="E:\_temp\Figure_suha\imgs\img00085.pn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166" y="190729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1" name="Picture 8" descr="E:\_temp\Figure_suha\imgs\img00140.pn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947" y="190729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2" name="Picture 9" descr="E:\_temp\Figure_suha\imgs\img00170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152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3" name="Picture 10" descr="E:\_temp\Figure_suha\imgs\img00203.pn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664" y="1907172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4" name="Picture 11" descr="E:\_temp\Figure_suha\imgs\img00233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023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5" name="Picture 12" descr="E:\_temp\Figure_suha\imgs\img00276.pn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905" y="190796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6" name="Picture 13" descr="E:\_temp\Figure_suha\imgs\img00284.png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993" y="1907172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7" name="Picture 14" descr="E:\_temp\Figure_suha\imgs\img00294.pn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558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" name="Picture 15" descr="E:\_temp\Figure_suha\imgs\img00307.png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92" y="1903751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9" name="Picture 16" descr="E:\_temp\Figure_suha\imgs\img00335.png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321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" name="Picture 7" descr="E:\_temp\Figure_suha\imgs\img00005.png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615" y="1905953"/>
              <a:ext cx="549197" cy="4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05563" y="4734494"/>
            <a:ext cx="3755577" cy="1400269"/>
            <a:chOff x="667092" y="4684789"/>
            <a:chExt cx="3755577" cy="1400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직사각형 3"/>
                <p:cNvSpPr/>
                <p:nvPr/>
              </p:nvSpPr>
              <p:spPr>
                <a:xfrm>
                  <a:off x="667092" y="5366015"/>
                  <a:ext cx="3755577" cy="7190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16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ko-KR" sz="16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ko-KR" sz="16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  <m:r>
                          <a:rPr lang="en-US" altLang="ko-KR" sz="16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1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altLang="ko-KR" sz="1600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ko-KR" sz="1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ko-KR" sz="16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US" altLang="ko-KR" sz="16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altLang="ko-KR" sz="16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oMath>
                    </m:oMathPara>
                  </a14:m>
                  <a:endParaRPr lang="ko-KR" altLang="ko-KR" sz="1600" dirty="0"/>
                </a:p>
              </p:txBody>
            </p:sp>
          </mc:Choice>
          <mc:Fallback xmlns="">
            <p:sp>
              <p:nvSpPr>
                <p:cNvPr id="228" name="직사각형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92" y="5366015"/>
                  <a:ext cx="3755577" cy="719043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177281" y="4684789"/>
              <a:ext cx="28722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Dissimilarities between </a:t>
              </a:r>
              <a:b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all </a:t>
              </a:r>
              <a:r>
                <a:rPr lang="en-US" altLang="ko-K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pairs of frames</a:t>
              </a:r>
              <a:endParaRPr lang="ko-KR" altLang="en-US" sz="2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27" name="Rectangle 626"/>
          <p:cNvSpPr/>
          <p:nvPr/>
        </p:nvSpPr>
        <p:spPr>
          <a:xfrm>
            <a:off x="323528" y="4725144"/>
            <a:ext cx="4362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Geodesic distances</a:t>
            </a: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</a:t>
            </a:r>
            <a:b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ko-K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sparse </a:t>
            </a:r>
            <a:r>
              <a:rPr lang="en-US" altLang="ko-K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nearest </a:t>
            </a:r>
            <a:r>
              <a:rPr lang="en-US" altLang="ko-K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neighbor graph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9" name="Group 628"/>
          <p:cNvGrpSpPr/>
          <p:nvPr/>
        </p:nvGrpSpPr>
        <p:grpSpPr>
          <a:xfrm>
            <a:off x="3961935" y="2565647"/>
            <a:ext cx="1445586" cy="1102531"/>
            <a:chOff x="4014986" y="2668196"/>
            <a:chExt cx="1445586" cy="1102531"/>
          </a:xfrm>
        </p:grpSpPr>
        <p:sp>
          <p:nvSpPr>
            <p:cNvPr id="13" name="Right Arrow 12"/>
            <p:cNvSpPr/>
            <p:nvPr/>
          </p:nvSpPr>
          <p:spPr>
            <a:xfrm>
              <a:off x="4204167" y="2668196"/>
              <a:ext cx="1154588" cy="1102531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4014986" y="3009840"/>
              <a:ext cx="14455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ISOMAP</a:t>
              </a:r>
              <a:endParaRPr lang="ko-KR" altLang="en-US" sz="2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0" name="Rectangle 629"/>
              <p:cNvSpPr/>
              <p:nvPr/>
            </p:nvSpPr>
            <p:spPr>
              <a:xfrm>
                <a:off x="6075420" y="4354810"/>
                <a:ext cx="25286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altLang="ko-KR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altLang="ko-KR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etric space,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ko-KR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0" name="Rectangle 6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420" y="4354810"/>
                <a:ext cx="2528669" cy="400110"/>
              </a:xfrm>
              <a:prstGeom prst="rect">
                <a:avLst/>
              </a:prstGeom>
              <a:blipFill rotWithShape="1">
                <a:blip r:embed="rId1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1" name="Rectangle 630"/>
          <p:cNvSpPr/>
          <p:nvPr/>
        </p:nvSpPr>
        <p:spPr>
          <a:xfrm>
            <a:off x="4802936" y="4759578"/>
            <a:ext cx="4362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frames</a:t>
            </a:r>
            <a:endParaRPr lang="ko-KR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4" name="Group 633"/>
          <p:cNvGrpSpPr/>
          <p:nvPr/>
        </p:nvGrpSpPr>
        <p:grpSpPr>
          <a:xfrm>
            <a:off x="4427804" y="4759578"/>
            <a:ext cx="5112568" cy="1469821"/>
            <a:chOff x="4427804" y="4862127"/>
            <a:chExt cx="5112568" cy="1469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5" name="직사각형 10"/>
                <p:cNvSpPr/>
                <p:nvPr/>
              </p:nvSpPr>
              <p:spPr>
                <a:xfrm>
                  <a:off x="4427804" y="5877272"/>
                  <a:ext cx="5112568" cy="4546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𝒦</m:t>
                                    </m:r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⊆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ℱ</m:t>
                                    </m:r>
                                  </m:lim>
                                </m:limLow>
                              </m:fName>
                              <m:e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ℱ</m:t>
                                        </m:r>
                                      </m:lim>
                                    </m:limLow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latin typeface="Cambria Math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𝒦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oMath>
                    </m:oMathPara>
                  </a14:m>
                  <a:endParaRPr lang="ko-KR" altLang="ko-KR" dirty="0"/>
                </a:p>
              </p:txBody>
            </p:sp>
          </mc:Choice>
          <mc:Fallback xmlns="">
            <p:sp>
              <p:nvSpPr>
                <p:cNvPr id="635" name="직사각형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804" y="5877272"/>
                  <a:ext cx="5112568" cy="45467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6" name="Rectangle 635"/>
                <p:cNvSpPr/>
                <p:nvPr/>
              </p:nvSpPr>
              <p:spPr>
                <a:xfrm>
                  <a:off x="4802935" y="4862127"/>
                  <a:ext cx="4362305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ko-KR" sz="2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altLang="ko-KR" sz="2000" dirty="0" smtClean="0">
                      <a:solidFill>
                        <a:srgbClr val="FF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most representative frames</a:t>
                  </a:r>
                  <a:r>
                    <a:rPr lang="en-US" altLang="ko-KR" sz="200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/>
                  </a:r>
                  <a:br>
                    <a:rPr lang="en-US" altLang="ko-KR" sz="200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en-US" altLang="ko-KR" sz="200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obtained by solving </a:t>
                  </a:r>
                  <a:br>
                    <a:rPr lang="en-US" altLang="ko-KR" sz="200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en-US" altLang="ko-KR" sz="2000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r>
                    <a:rPr lang="en-US" altLang="ko-KR" sz="2000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sz="2000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altLang="ko-KR" sz="2000" i="1" dirty="0" smtClean="0">
                      <a:solidFill>
                        <a:schemeClr val="tx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-center problem</a:t>
                  </a:r>
                  <a:endParaRPr lang="ko-KR" altLang="en-US" sz="2000" i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6" name="Rectangle 6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935" y="4862127"/>
                  <a:ext cx="4362305" cy="101566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3012" b="-1024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1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  <p:bldP spid="630" grpId="0"/>
      <p:bldP spid="631" grpId="0"/>
      <p:bldP spid="6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800" dirty="0" smtClean="0"/>
                  <a:t>From key frames </a:t>
                </a:r>
                <a14:m>
                  <m:oMath xmlns:m="http://schemas.openxmlformats.org/officeDocument/2006/math">
                    <m:r>
                      <a:rPr lang="ko-KR" altLang="en-US" sz="2800" i="1">
                        <a:latin typeface="Cambria Math"/>
                        <a:ea typeface="Cambria Math"/>
                      </a:rPr>
                      <m:t>𝒦</m:t>
                    </m:r>
                  </m:oMath>
                </a14:m>
                <a:r>
                  <a:rPr lang="en-US" altLang="ko-KR" sz="2800" dirty="0" smtClean="0"/>
                  <a:t> to a non-key frame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</a:rPr>
                      <m:t>𝑢</m:t>
                    </m:r>
                  </m:oMath>
                </a14:m>
                <a:endParaRPr lang="en-US" altLang="ko-KR" sz="2800" dirty="0" smtClean="0"/>
              </a:p>
              <a:p>
                <a:endParaRPr lang="en-US" altLang="ko-KR" sz="2800" dirty="0"/>
              </a:p>
              <a:p>
                <a:pPr lvl="1"/>
                <a:endParaRPr lang="en-US" altLang="ko-KR" sz="2400" dirty="0" smtClean="0"/>
              </a:p>
              <a:p>
                <a:pPr lvl="1"/>
                <a:endParaRPr lang="en-US" altLang="ko-KR" sz="2400" i="1" dirty="0" smtClean="0"/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88" t="-12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직사각형 282"/>
              <p:cNvSpPr/>
              <p:nvPr/>
            </p:nvSpPr>
            <p:spPr>
              <a:xfrm>
                <a:off x="1691680" y="1772816"/>
                <a:ext cx="5130828" cy="13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ko-KR" altLang="ko-KR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altLang="ko-KR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ko-K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ko-KR" sz="240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ko-KR" altLang="en-US" sz="2400" b="0" i="1" smtClean="0">
                              <a:latin typeface="Cambria Math"/>
                            </a:rPr>
                            <m:t>𝒦</m:t>
                          </m:r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4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ko-KR" sz="2400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ko-KR" altLang="en-US" sz="2400" b="0" i="1" smtClean="0">
                                      <a:latin typeface="Cambria Math"/>
                                    </a:rPr>
                                    <m:t>𝒦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400" i="0" smtClean="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ko-KR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 i="0" smtClean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83" name="직사각형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72816"/>
                <a:ext cx="5130828" cy="1357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" name="Rectangle 53"/>
          <p:cNvSpPr>
            <a:spLocks noChangeArrowheads="1"/>
          </p:cNvSpPr>
          <p:nvPr/>
        </p:nvSpPr>
        <p:spPr bwMode="auto">
          <a:xfrm>
            <a:off x="3510730" y="1900359"/>
            <a:ext cx="2016224" cy="64807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>
            <a:solidFill>
              <a:srgbClr val="0108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2" name="Rectangle 53"/>
          <p:cNvSpPr>
            <a:spLocks noChangeArrowheads="1"/>
          </p:cNvSpPr>
          <p:nvPr/>
        </p:nvSpPr>
        <p:spPr bwMode="auto">
          <a:xfrm>
            <a:off x="5555529" y="1903114"/>
            <a:ext cx="1133078" cy="648072"/>
          </a:xfrm>
          <a:prstGeom prst="rect">
            <a:avLst/>
          </a:prstGeom>
          <a:solidFill>
            <a:srgbClr val="92D050">
              <a:alpha val="25000"/>
            </a:srgbClr>
          </a:solidFill>
          <a:ln w="19050">
            <a:solidFill>
              <a:srgbClr val="297F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03" name="그룹 302"/>
          <p:cNvGrpSpPr/>
          <p:nvPr/>
        </p:nvGrpSpPr>
        <p:grpSpPr>
          <a:xfrm>
            <a:off x="3207074" y="3557502"/>
            <a:ext cx="2619884" cy="2890844"/>
            <a:chOff x="3361723" y="4291874"/>
            <a:chExt cx="2619884" cy="2890844"/>
          </a:xfrm>
        </p:grpSpPr>
        <p:pic>
          <p:nvPicPr>
            <p:cNvPr id="288" name="Picture 6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65" t="11355" r="2768" b="36095"/>
            <a:stretch/>
          </p:blipFill>
          <p:spPr bwMode="auto">
            <a:xfrm>
              <a:off x="3411662" y="4291874"/>
              <a:ext cx="2520000" cy="252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/>
                <p:cNvSpPr txBox="1"/>
                <p:nvPr/>
              </p:nvSpPr>
              <p:spPr>
                <a:xfrm>
                  <a:off x="3361723" y="6813386"/>
                  <a:ext cx="26198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Frames embedded on </a:t>
                  </a:r>
                  <a14:m>
                    <m:oMath xmlns:m="http://schemas.openxmlformats.org/officeDocument/2006/math">
                      <m:r>
                        <a:rPr lang="en-US" altLang="ko-KR" i="1">
                          <a:latin typeface="Cambria Math"/>
                        </a:rPr>
                        <m:t>𝐸</m:t>
                      </m:r>
                    </m:oMath>
                  </a14:m>
                  <a:endParaRPr lang="en-US" altLang="ko-KR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723" y="6813386"/>
                  <a:ext cx="26198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95" t="-8197" b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3" name="직선 연결선 272"/>
          <p:cNvCxnSpPr>
            <a:stCxn id="276" idx="2"/>
            <a:endCxn id="2053" idx="3"/>
          </p:cNvCxnSpPr>
          <p:nvPr/>
        </p:nvCxnSpPr>
        <p:spPr>
          <a:xfrm flipH="1" flipV="1">
            <a:off x="2703944" y="4134895"/>
            <a:ext cx="755517" cy="41981"/>
          </a:xfrm>
          <a:prstGeom prst="line">
            <a:avLst/>
          </a:prstGeom>
          <a:ln w="25400">
            <a:solidFill>
              <a:srgbClr val="0108FF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1" name="직선 연결선 300"/>
          <p:cNvCxnSpPr>
            <a:stCxn id="2055" idx="1"/>
            <a:endCxn id="309" idx="6"/>
          </p:cNvCxnSpPr>
          <p:nvPr/>
        </p:nvCxnSpPr>
        <p:spPr>
          <a:xfrm flipH="1" flipV="1">
            <a:off x="5233783" y="5049049"/>
            <a:ext cx="1049735" cy="416771"/>
          </a:xfrm>
          <a:prstGeom prst="line">
            <a:avLst/>
          </a:prstGeom>
          <a:ln w="25400">
            <a:solidFill>
              <a:srgbClr val="FF00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3448620" y="2548431"/>
            <a:ext cx="290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108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Density propagation by</a:t>
            </a:r>
          </a:p>
          <a:p>
            <a:r>
              <a:rPr lang="en-US" altLang="ko-KR" dirty="0" smtClean="0">
                <a:solidFill>
                  <a:srgbClr val="0108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Patch-matching and voting</a:t>
            </a:r>
            <a:endParaRPr lang="ko-KR" altLang="en-US" dirty="0">
              <a:solidFill>
                <a:srgbClr val="0108FF"/>
              </a:solidFill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6660232" y="1832124"/>
                <a:ext cx="19591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Weight for </a:t>
                </a:r>
                <a:br>
                  <a:rPr lang="en-US" altLang="ko-KR" dirty="0" smtClean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altLang="ko-KR" dirty="0" smtClean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the chain model </a:t>
                </a:r>
              </a:p>
              <a:p>
                <a:r>
                  <a:rPr lang="en-US" altLang="ko-KR" dirty="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B050"/>
                        </a:solidFill>
                        <a:latin typeface="Cambria Math"/>
                      </a:rPr>
                      <m:t>𝑣</m:t>
                    </m:r>
                    <m:r>
                      <a:rPr lang="en-US" altLang="ko-KR" i="1">
                        <a:solidFill>
                          <a:srgbClr val="00B050"/>
                        </a:solidFill>
                        <a:latin typeface="Cambria Math"/>
                      </a:rPr>
                      <m:t>→</m:t>
                    </m:r>
                    <m:r>
                      <a:rPr lang="en-US" altLang="ko-KR" i="1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ko-KR" altLang="en-US" dirty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832124"/>
                <a:ext cx="1959191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3311" r="-1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8" name="직선 연결선 297"/>
          <p:cNvCxnSpPr>
            <a:stCxn id="2054" idx="1"/>
            <a:endCxn id="307" idx="6"/>
          </p:cNvCxnSpPr>
          <p:nvPr/>
        </p:nvCxnSpPr>
        <p:spPr>
          <a:xfrm flipH="1" flipV="1">
            <a:off x="3974670" y="3786405"/>
            <a:ext cx="2308848" cy="265806"/>
          </a:xfrm>
          <a:prstGeom prst="line">
            <a:avLst/>
          </a:prstGeom>
          <a:ln w="25400">
            <a:solidFill>
              <a:srgbClr val="FF00FF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Posterior Propagation </a:t>
            </a:r>
            <a:br>
              <a:rPr lang="en-US" altLang="ko-KR" dirty="0"/>
            </a:br>
            <a:r>
              <a:rPr lang="en-US" altLang="ko-KR" dirty="0"/>
              <a:t>from </a:t>
            </a:r>
            <a:r>
              <a:rPr lang="en-US" altLang="ko-KR" dirty="0" smtClean="0"/>
              <a:t>Key </a:t>
            </a:r>
            <a:r>
              <a:rPr lang="en-US" altLang="ko-KR" dirty="0"/>
              <a:t>to </a:t>
            </a:r>
            <a:r>
              <a:rPr lang="en-US" altLang="ko-KR" dirty="0" smtClean="0"/>
              <a:t>Non-key </a:t>
            </a:r>
            <a:r>
              <a:rPr lang="en-US" altLang="ko-KR" dirty="0"/>
              <a:t>frames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7502" y="3093153"/>
            <a:ext cx="2156306" cy="1667268"/>
            <a:chOff x="687502" y="3137494"/>
            <a:chExt cx="2156306" cy="1667268"/>
          </a:xfrm>
        </p:grpSpPr>
        <p:pic>
          <p:nvPicPr>
            <p:cNvPr id="2053" name="Picture 5" descr="D:\research\orderless_tracking\testBed\sequence\WLMC_data\boxing\45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66" y="3553709"/>
              <a:ext cx="1876578" cy="1251053"/>
            </a:xfrm>
            <a:prstGeom prst="roundRect">
              <a:avLst>
                <a:gd name="adj" fmla="val 2947"/>
              </a:avLst>
            </a:prstGeom>
            <a:solidFill>
              <a:srgbClr val="FFFFFF">
                <a:shade val="85000"/>
              </a:srgbClr>
            </a:solidFill>
            <a:ln w="31750">
              <a:solidFill>
                <a:srgbClr val="0108FF"/>
              </a:solidFill>
            </a:ln>
            <a:effectLst/>
            <a:ex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87502" y="3137494"/>
                  <a:ext cx="215630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solidFill>
                        <a:srgbClr val="0108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Non-key frame </a:t>
                  </a:r>
                  <a14:m>
                    <m:oMath xmlns:m="http://schemas.openxmlformats.org/officeDocument/2006/math">
                      <m:r>
                        <a:rPr lang="en-US" altLang="ko-KR" sz="2000" b="0" i="1" smtClean="0">
                          <a:solidFill>
                            <a:srgbClr val="0108FF"/>
                          </a:solidFill>
                          <a:latin typeface="Cambria Math"/>
                        </a:rPr>
                        <m:t>𝑢</m:t>
                      </m:r>
                    </m:oMath>
                  </a14:m>
                  <a:endParaRPr lang="ko-KR" altLang="en-US" sz="2000" i="1" dirty="0">
                    <a:solidFill>
                      <a:srgbClr val="0108FF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02" y="3137494"/>
                  <a:ext cx="215630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515" b="-212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083136" y="2924944"/>
            <a:ext cx="2510679" cy="3622794"/>
            <a:chOff x="6083136" y="2969285"/>
            <a:chExt cx="2510679" cy="3622794"/>
          </a:xfrm>
        </p:grpSpPr>
        <p:sp>
          <p:nvSpPr>
            <p:cNvPr id="22" name="Rounded Rectangle 21"/>
            <p:cNvSpPr/>
            <p:nvPr/>
          </p:nvSpPr>
          <p:spPr>
            <a:xfrm>
              <a:off x="6083136" y="3347745"/>
              <a:ext cx="2510679" cy="3244334"/>
            </a:xfrm>
            <a:prstGeom prst="roundRect">
              <a:avLst>
                <a:gd name="adj" fmla="val 4033"/>
              </a:avLst>
            </a:prstGeom>
            <a:noFill/>
            <a:ln w="31750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6260322" y="2969285"/>
                  <a:ext cx="215630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solidFill>
                        <a:srgbClr val="FF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Key frames </a:t>
                  </a:r>
                  <a14:m>
                    <m:oMath xmlns:m="http://schemas.openxmlformats.org/officeDocument/2006/math">
                      <m:r>
                        <a:rPr lang="ko-KR" altLang="en-US" sz="2000" i="1">
                          <a:solidFill>
                            <a:srgbClr val="FF00FF"/>
                          </a:solidFill>
                          <a:latin typeface="Cambria Math"/>
                        </a:rPr>
                        <m:t>𝒦</m:t>
                      </m:r>
                    </m:oMath>
                  </a14:m>
                  <a:endParaRPr lang="ko-KR" altLang="en-US" sz="2000" i="1" dirty="0">
                    <a:solidFill>
                      <a:srgbClr val="FF00FF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322" y="2969285"/>
                  <a:ext cx="215630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538" b="-2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283518" y="3426684"/>
            <a:ext cx="2310297" cy="1281831"/>
            <a:chOff x="6283518" y="3471025"/>
            <a:chExt cx="2310297" cy="1281831"/>
          </a:xfrm>
        </p:grpSpPr>
        <p:pic>
          <p:nvPicPr>
            <p:cNvPr id="2054" name="Picture 6" descr="D:\research\orderless_tracking\testBed\sequence\WLMC_data\boxing\52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518" y="3471025"/>
              <a:ext cx="1876578" cy="1251053"/>
            </a:xfrm>
            <a:prstGeom prst="roundRect">
              <a:avLst>
                <a:gd name="adj" fmla="val 2476"/>
              </a:avLst>
            </a:prstGeom>
            <a:solidFill>
              <a:srgbClr val="FFFFFF">
                <a:shade val="85000"/>
              </a:srgbClr>
            </a:solidFill>
            <a:ln w="31750">
              <a:solidFill>
                <a:srgbClr val="FF00FF"/>
              </a:solidFill>
            </a:ln>
            <a:effectLst/>
            <a:ex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8229271" y="4352746"/>
                  <a:ext cx="36454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2000" i="1" dirty="0">
                    <a:solidFill>
                      <a:srgbClr val="FF00FF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271" y="4352746"/>
                  <a:ext cx="36454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3333" b="-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283518" y="4840293"/>
            <a:ext cx="2310297" cy="1281831"/>
            <a:chOff x="6283518" y="4884634"/>
            <a:chExt cx="2310297" cy="1281831"/>
          </a:xfrm>
        </p:grpSpPr>
        <p:pic>
          <p:nvPicPr>
            <p:cNvPr id="2055" name="Picture 7" descr="D:\research\orderless_tracking\testBed\sequence\WLMC_data\boxing\17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518" y="4884634"/>
              <a:ext cx="1876578" cy="1251053"/>
            </a:xfrm>
            <a:prstGeom prst="roundRect">
              <a:avLst>
                <a:gd name="adj" fmla="val 2947"/>
              </a:avLst>
            </a:prstGeom>
            <a:solidFill>
              <a:srgbClr val="FFFFFF">
                <a:shade val="85000"/>
              </a:srgbClr>
            </a:solidFill>
            <a:ln w="31750">
              <a:solidFill>
                <a:srgbClr val="FF00FF"/>
              </a:solidFill>
            </a:ln>
            <a:effectLst/>
            <a:ex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8229271" y="5766355"/>
                  <a:ext cx="36454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2000" i="1" dirty="0">
                    <a:solidFill>
                      <a:srgbClr val="FF00FF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271" y="5766355"/>
                  <a:ext cx="364544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3333"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5667" y="5455501"/>
                <a:ext cx="2959976" cy="484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20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ko-KR" sz="22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2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20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2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2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ko-KR" sz="22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altLang="ko-KR" sz="2200" b="0" i="0" smtClean="0">
                          <a:solidFill>
                            <a:srgbClr val="008000"/>
                          </a:solidFill>
                          <a:latin typeface="Cambria Math"/>
                        </a:rPr>
                        <m:t>≫</m:t>
                      </m:r>
                      <m:r>
                        <a:rPr lang="en-US" altLang="ko-KR" sz="2200" i="1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ko-KR" sz="22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2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20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2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2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altLang="ko-KR" sz="22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2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7" y="5455501"/>
                <a:ext cx="2959976" cy="484235"/>
              </a:xfrm>
              <a:prstGeom prst="rect">
                <a:avLst/>
              </a:prstGeom>
              <a:blipFill rotWithShape="1">
                <a:blip r:embed="rId1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Up-Down Arrow 55"/>
          <p:cNvSpPr/>
          <p:nvPr/>
        </p:nvSpPr>
        <p:spPr>
          <a:xfrm rot="7148715">
            <a:off x="4267430" y="3790568"/>
            <a:ext cx="140854" cy="1663796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707904" y="3843372"/>
                <a:ext cx="127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843372"/>
                <a:ext cx="127490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795193" y="4531514"/>
                <a:ext cx="12808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0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ko-KR" sz="2000" i="1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93" y="4531514"/>
                <a:ext cx="1280863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17583" y="4963562"/>
                <a:ext cx="28941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2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ko-KR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200" i="1">
                              <a:latin typeface="Cambria Math"/>
                            </a:rPr>
                            <m:t>,</m:t>
                          </m:r>
                          <m:r>
                            <a:rPr lang="en-US" altLang="ko-KR" sz="2200" i="1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altLang="ko-KR" sz="2200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altLang="ko-K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ko-KR" sz="22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ko-KR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200" i="1">
                              <a:latin typeface="Cambria Math"/>
                            </a:rPr>
                            <m:t>,</m:t>
                          </m:r>
                          <m:r>
                            <a:rPr lang="en-US" altLang="ko-KR" sz="2200" i="1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83" y="4963562"/>
                <a:ext cx="2894189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" name="타원 275"/>
          <p:cNvSpPr/>
          <p:nvPr/>
        </p:nvSpPr>
        <p:spPr>
          <a:xfrm>
            <a:off x="3459461" y="4089788"/>
            <a:ext cx="165524" cy="174175"/>
          </a:xfrm>
          <a:prstGeom prst="ellipse">
            <a:avLst/>
          </a:prstGeom>
          <a:solidFill>
            <a:srgbClr val="0108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타원 306"/>
          <p:cNvSpPr/>
          <p:nvPr/>
        </p:nvSpPr>
        <p:spPr>
          <a:xfrm>
            <a:off x="3809146" y="3699317"/>
            <a:ext cx="165524" cy="174175"/>
          </a:xfrm>
          <a:prstGeom prst="ellipse">
            <a:avLst/>
          </a:prstGeom>
          <a:solidFill>
            <a:srgbClr val="FF00FF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타원 308"/>
          <p:cNvSpPr/>
          <p:nvPr/>
        </p:nvSpPr>
        <p:spPr>
          <a:xfrm>
            <a:off x="5071302" y="4963562"/>
            <a:ext cx="162481" cy="170974"/>
          </a:xfrm>
          <a:prstGeom prst="ellipse">
            <a:avLst/>
          </a:prstGeom>
          <a:solidFill>
            <a:srgbClr val="FF00FF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Up-Down Arrow 33"/>
          <p:cNvSpPr/>
          <p:nvPr/>
        </p:nvSpPr>
        <p:spPr>
          <a:xfrm rot="2485204">
            <a:off x="3592674" y="3782450"/>
            <a:ext cx="234526" cy="380274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156203" y="6091346"/>
                <a:ext cx="3645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ko-KR" altLang="en-US" sz="2400" i="1" dirty="0">
                  <a:solidFill>
                    <a:srgbClr val="FF00FF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03" y="6091346"/>
                <a:ext cx="364544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976831" y="3600786"/>
            <a:ext cx="1130783" cy="1130783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276"/>
          <p:cNvSpPr/>
          <p:nvPr/>
        </p:nvSpPr>
        <p:spPr>
          <a:xfrm>
            <a:off x="3891908" y="3544429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276"/>
          <p:cNvSpPr/>
          <p:nvPr/>
        </p:nvSpPr>
        <p:spPr>
          <a:xfrm>
            <a:off x="5011047" y="4325103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276"/>
          <p:cNvSpPr/>
          <p:nvPr/>
        </p:nvSpPr>
        <p:spPr>
          <a:xfrm>
            <a:off x="4964688" y="4445604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276"/>
          <p:cNvSpPr/>
          <p:nvPr/>
        </p:nvSpPr>
        <p:spPr>
          <a:xfrm>
            <a:off x="5117088" y="4581128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276"/>
          <p:cNvSpPr/>
          <p:nvPr/>
        </p:nvSpPr>
        <p:spPr>
          <a:xfrm>
            <a:off x="5041174" y="4925571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276"/>
          <p:cNvSpPr/>
          <p:nvPr/>
        </p:nvSpPr>
        <p:spPr>
          <a:xfrm>
            <a:off x="4818438" y="5618014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276"/>
          <p:cNvSpPr/>
          <p:nvPr/>
        </p:nvSpPr>
        <p:spPr>
          <a:xfrm>
            <a:off x="4669523" y="5351501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276"/>
          <p:cNvSpPr/>
          <p:nvPr/>
        </p:nvSpPr>
        <p:spPr>
          <a:xfrm>
            <a:off x="5415586" y="5869503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276"/>
          <p:cNvSpPr/>
          <p:nvPr/>
        </p:nvSpPr>
        <p:spPr>
          <a:xfrm>
            <a:off x="4226489" y="5247501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276"/>
          <p:cNvSpPr/>
          <p:nvPr/>
        </p:nvSpPr>
        <p:spPr>
          <a:xfrm>
            <a:off x="3496214" y="5465819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276"/>
          <p:cNvSpPr/>
          <p:nvPr/>
        </p:nvSpPr>
        <p:spPr>
          <a:xfrm>
            <a:off x="3665228" y="4685127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276"/>
          <p:cNvSpPr/>
          <p:nvPr/>
        </p:nvSpPr>
        <p:spPr>
          <a:xfrm>
            <a:off x="3700924" y="5049435"/>
            <a:ext cx="222736" cy="207999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276"/>
          <p:cNvSpPr/>
          <p:nvPr/>
        </p:nvSpPr>
        <p:spPr>
          <a:xfrm>
            <a:off x="6336659" y="4639235"/>
            <a:ext cx="1770296" cy="1653167"/>
          </a:xfrm>
          <a:prstGeom prst="mathMultiply">
            <a:avLst/>
          </a:prstGeom>
          <a:solidFill>
            <a:srgbClr val="00FF00"/>
          </a:solidFill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2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1" grpId="1" animBg="1"/>
      <p:bldP spid="282" grpId="0" animBg="1"/>
      <p:bldP spid="319" grpId="0"/>
      <p:bldP spid="319" grpId="1"/>
      <p:bldP spid="320" grpId="0"/>
      <p:bldP spid="23" grpId="0"/>
      <p:bldP spid="23" grpId="1"/>
      <p:bldP spid="56" grpId="0" animBg="1"/>
      <p:bldP spid="56" grpId="1" animBg="1"/>
      <p:bldP spid="30" grpId="0"/>
      <p:bldP spid="30" grpId="1"/>
      <p:bldP spid="61" grpId="0"/>
      <p:bldP spid="61" grpId="1"/>
      <p:bldP spid="62" grpId="0"/>
      <p:bldP spid="62" grpId="1"/>
      <p:bldP spid="276" grpId="0" animBg="1"/>
      <p:bldP spid="307" grpId="0" animBg="1"/>
      <p:bldP spid="309" grpId="0" animBg="1"/>
      <p:bldP spid="34" grpId="0" animBg="1"/>
      <p:bldP spid="34" grpId="1" animBg="1"/>
      <p:bldP spid="35" grpId="0"/>
      <p:bldP spid="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Robust estimation of accurate </a:t>
            </a:r>
            <a:r>
              <a:rPr lang="en-US" altLang="ko-KR" dirty="0"/>
              <a:t>target </a:t>
            </a:r>
            <a:r>
              <a:rPr lang="en-US" altLang="ko-KR" dirty="0" smtClean="0"/>
              <a:t>states </a:t>
            </a:r>
            <a:r>
              <a:rPr lang="en-US" altLang="ko-KR" dirty="0"/>
              <a:t>through out an input </a:t>
            </a:r>
            <a:r>
              <a:rPr lang="en-US" altLang="ko-KR" dirty="0" smtClean="0"/>
              <a:t>video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Goal of Visual Tracking</a:t>
            </a:r>
            <a:endParaRPr lang="ko-KR" altLang="en-US" dirty="0"/>
          </a:p>
        </p:txBody>
      </p:sp>
      <p:pic>
        <p:nvPicPr>
          <p:cNvPr id="17" name="Picture 5" descr="D:\research\orderless_tracking\testBed\sequence\TUD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4" y="2718945"/>
            <a:ext cx="2160000" cy="162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research\orderless_tracking\testBed\sequence\TUD\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64" y="2715580"/>
            <a:ext cx="2160000" cy="162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D:\research\orderless_tracking\testBed\sequence\TUD\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45" y="2718945"/>
            <a:ext cx="2160000" cy="162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86"/>
          <p:cNvSpPr/>
          <p:nvPr/>
        </p:nvSpPr>
        <p:spPr>
          <a:xfrm>
            <a:off x="1046842" y="3390128"/>
            <a:ext cx="306889" cy="2317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87"/>
          <p:cNvSpPr/>
          <p:nvPr/>
        </p:nvSpPr>
        <p:spPr>
          <a:xfrm>
            <a:off x="3938237" y="3356191"/>
            <a:ext cx="390080" cy="27938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88"/>
          <p:cNvSpPr/>
          <p:nvPr/>
        </p:nvSpPr>
        <p:spPr>
          <a:xfrm>
            <a:off x="6930503" y="3335348"/>
            <a:ext cx="522057" cy="373906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4"/>
          <p:cNvSpPr/>
          <p:nvPr/>
        </p:nvSpPr>
        <p:spPr>
          <a:xfrm>
            <a:off x="3314381" y="3356992"/>
            <a:ext cx="330295" cy="356770"/>
          </a:xfrm>
          <a:prstGeom prst="rightArrow">
            <a:avLst/>
          </a:prstGeom>
          <a:solidFill>
            <a:srgbClr val="FFC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4"/>
          <p:cNvSpPr/>
          <p:nvPr/>
        </p:nvSpPr>
        <p:spPr>
          <a:xfrm>
            <a:off x="6113913" y="3356992"/>
            <a:ext cx="330295" cy="356770"/>
          </a:xfrm>
          <a:prstGeom prst="rightArrow">
            <a:avLst/>
          </a:prstGeom>
          <a:solidFill>
            <a:srgbClr val="FFC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7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Quantitative Results</a:t>
            </a:r>
            <a:endParaRPr lang="ko-KR" altLang="en-US" dirty="0"/>
          </a:p>
        </p:txBody>
      </p:sp>
      <p:sp>
        <p:nvSpPr>
          <p:cNvPr id="12" name="Rectangle 2"/>
          <p:cNvSpPr/>
          <p:nvPr/>
        </p:nvSpPr>
        <p:spPr>
          <a:xfrm>
            <a:off x="2470051" y="371703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Bounding box overlap ratio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3372247" y="764704"/>
            <a:ext cx="252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location error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42815"/>
              </p:ext>
            </p:extLst>
          </p:nvPr>
        </p:nvGraphicFramePr>
        <p:xfrm>
          <a:off x="683568" y="1174265"/>
          <a:ext cx="7704000" cy="2443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202223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IVT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SCM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L1APG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ASLSA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FRAG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WLMC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OTLE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animal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10.6 </a:t>
                      </a:r>
                      <a:endParaRPr lang="en-US" altLang="ko-KR" sz="1400" b="0" i="0" u="none" strike="noStrike" dirty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16.6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48.8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179.6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94.1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64.8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19.4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7.7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7.4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TUD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12.6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12.2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7.4 </a:t>
                      </a:r>
                      <a:endParaRPr lang="en-US" altLang="ko-KR" sz="1400" b="0" i="0" u="none" strike="noStrike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67.2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17.3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68.2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27.4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4.4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5.9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campus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38.7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12.2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16.1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12.2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3.3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13.5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5.8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3.2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7.0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accident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27.6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3.0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20.3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2.9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7.4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12.2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9.1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6.5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tennis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68.7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65.9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85.0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68.8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67.4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31.0 </a:t>
                      </a:r>
                      <a:endParaRPr lang="en-US" altLang="ko-KR" sz="1400" b="0" i="0" u="none" strike="noStrike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37.0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6.9 </a:t>
                      </a:r>
                      <a:endParaRPr lang="en-US" altLang="ko-KR" sz="1400" b="1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11.9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boxing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128.1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96.0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114.6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106.8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80.0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11.7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41.7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10.5 </a:t>
                      </a:r>
                      <a:endParaRPr lang="en-US" altLang="ko-KR" sz="1400" b="1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22.6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youngki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95.2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115.0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137.9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151.8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97.5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16.0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15.7 </a:t>
                      </a:r>
                      <a:endParaRPr lang="en-US" altLang="ko-KR" sz="1400" b="0" i="0" u="none" strike="noStrike" dirty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11.4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14.0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skating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77.8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49.4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143.9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22.8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35.4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14.7 </a:t>
                      </a:r>
                      <a:endParaRPr lang="en-US" altLang="ko-KR" sz="1400" b="0" i="0" u="none" strike="noStrike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18.3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8.0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10.8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psy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156.5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212.3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71.8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146.8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95.2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66.0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61.2 </a:t>
                      </a:r>
                      <a:endParaRPr lang="en-US" altLang="ko-KR" sz="1400" b="0" i="0" u="none" strike="noStrike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15.0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21.9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Dance2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283.9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208.0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113.9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118.1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132.4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39.7 </a:t>
                      </a:r>
                      <a:endParaRPr lang="en-US" altLang="ko-KR" sz="1400" b="0" i="0" u="none" strike="noStrike" dirty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118.8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15.1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19.7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60337"/>
              </p:ext>
            </p:extLst>
          </p:nvPr>
        </p:nvGraphicFramePr>
        <p:xfrm>
          <a:off x="694324" y="4125105"/>
          <a:ext cx="7704000" cy="2443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202223"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IVT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SCM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L1APG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ASLSA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FRAG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WLMC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OTLE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animal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0.60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0.31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0.71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0.71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TUD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0.85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0.82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0.75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campus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0.77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0.72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0.78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accident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0.87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0.84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0.60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0.85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0.76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tennis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0.43 </a:t>
                      </a:r>
                      <a:endParaRPr lang="en-US" altLang="ko-KR" sz="1400" b="0" i="0" u="none" strike="noStrike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0.63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0.56</a:t>
                      </a:r>
                      <a:r>
                        <a:rPr lang="en-US" altLang="ko-KR" sz="1400" u="none" strike="noStrike" dirty="0">
                          <a:effectLst/>
                        </a:rPr>
                        <a:t>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boxing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0.65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0.70 </a:t>
                      </a:r>
                      <a:endParaRPr lang="en-US" altLang="ko-KR" sz="1400" b="1" i="0" u="none" strike="noStrike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0.51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youngki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0.62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0.54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0.62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0.54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skating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0.02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0.46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0.42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psy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smtClean="0">
                          <a:effectLst/>
                        </a:rPr>
                        <a:t>0.02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0.23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0.40 </a:t>
                      </a:r>
                      <a:endParaRPr lang="en-US" altLang="ko-KR" sz="1400" b="0" i="0" u="none" strike="noStrike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0.63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0.57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Dance2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0.03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0.07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0.10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0.14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0.45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0.30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0.52 </a:t>
                      </a:r>
                      <a:endParaRPr lang="en-US" altLang="ko-KR" sz="1400" b="1" i="0" u="none" strike="noStrike" dirty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u="none" strike="noStrike" dirty="0">
                          <a:solidFill>
                            <a:srgbClr val="0108FF"/>
                          </a:solidFill>
                          <a:effectLst/>
                        </a:rPr>
                        <a:t>0.50 </a:t>
                      </a:r>
                      <a:endParaRPr lang="en-US" altLang="ko-KR" sz="1400" b="1" i="0" u="none" strike="noStrike" dirty="0">
                        <a:solidFill>
                          <a:srgbClr val="0108FF"/>
                        </a:solidFill>
                        <a:effectLst/>
                        <a:latin typeface="맑은 고딕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1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Non-temporal offline tracking algorithm</a:t>
            </a:r>
          </a:p>
          <a:p>
            <a:pPr lvl="1"/>
            <a:r>
              <a:rPr lang="en-US" altLang="ko-KR" dirty="0"/>
              <a:t>Actively </a:t>
            </a:r>
            <a:r>
              <a:rPr lang="en-US" altLang="ko-KR" dirty="0" smtClean="0"/>
              <a:t>identifying a </a:t>
            </a:r>
            <a:r>
              <a:rPr lang="en-US" altLang="ko-KR" dirty="0"/>
              <a:t>suitable </a:t>
            </a:r>
            <a:r>
              <a:rPr lang="ko-KR" altLang="en-US" dirty="0"/>
              <a:t> </a:t>
            </a:r>
            <a:r>
              <a:rPr lang="en-US" altLang="ko-KR" dirty="0" smtClean="0"/>
              <a:t>tracking order</a:t>
            </a:r>
            <a:endParaRPr lang="en-US" altLang="ko-KR" dirty="0"/>
          </a:p>
          <a:p>
            <a:pPr lvl="2"/>
            <a:endParaRPr lang="en-US" altLang="ko-KR" dirty="0"/>
          </a:p>
          <a:p>
            <a:r>
              <a:rPr lang="en-US" altLang="ko-KR" dirty="0"/>
              <a:t>Tracking by Bayesian model averaging</a:t>
            </a:r>
          </a:p>
          <a:p>
            <a:pPr lvl="1"/>
            <a:r>
              <a:rPr lang="en-US" altLang="ko-KR" dirty="0"/>
              <a:t>Robust to intermediate </a:t>
            </a:r>
            <a:r>
              <a:rPr lang="en-US" altLang="ko-KR" dirty="0" smtClean="0"/>
              <a:t>failures</a:t>
            </a:r>
            <a:endParaRPr lang="en-US" altLang="ko-KR" dirty="0"/>
          </a:p>
          <a:p>
            <a:pPr lvl="2"/>
            <a:endParaRPr lang="en-US" altLang="ko-KR" dirty="0"/>
          </a:p>
          <a:p>
            <a:r>
              <a:rPr lang="en-US" altLang="ko-KR" dirty="0"/>
              <a:t>Hierarchical tracking</a:t>
            </a:r>
          </a:p>
          <a:p>
            <a:pPr lvl="1"/>
            <a:r>
              <a:rPr lang="en-US" altLang="ko-KR" dirty="0"/>
              <a:t>Reducing empirical processing time significantly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8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013" y="4608650"/>
            <a:ext cx="9144000" cy="1700670"/>
            <a:chOff x="-2013" y="4608650"/>
            <a:chExt cx="9144000" cy="1700670"/>
          </a:xfrm>
        </p:grpSpPr>
        <p:sp>
          <p:nvSpPr>
            <p:cNvPr id="72" name="Rectangle 71"/>
            <p:cNvSpPr/>
            <p:nvPr/>
          </p:nvSpPr>
          <p:spPr>
            <a:xfrm>
              <a:off x="-2013" y="4608650"/>
              <a:ext cx="9144000" cy="170067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 rot="16200000">
              <a:off x="-98189" y="5258931"/>
              <a:ext cx="15573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 Space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Posterior estimation for the </a:t>
            </a:r>
            <a:r>
              <a:rPr lang="en-US" altLang="ko-KR" dirty="0"/>
              <a:t>target </a:t>
            </a:r>
            <a:r>
              <a:rPr lang="en-US" altLang="ko-KR" dirty="0" smtClean="0"/>
              <a:t>states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013" y="2614439"/>
            <a:ext cx="9156132" cy="1815722"/>
            <a:chOff x="-2013" y="2614439"/>
            <a:chExt cx="9156132" cy="1815722"/>
          </a:xfrm>
        </p:grpSpPr>
        <p:sp>
          <p:nvSpPr>
            <p:cNvPr id="9" name="Rectangle 8"/>
            <p:cNvSpPr/>
            <p:nvPr/>
          </p:nvSpPr>
          <p:spPr>
            <a:xfrm>
              <a:off x="-2013" y="2614439"/>
              <a:ext cx="9156132" cy="181572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 rot="16200000">
              <a:off x="-181943" y="3322246"/>
              <a:ext cx="17248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Image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302014" y="1852969"/>
                <a:ext cx="18601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ko-KR" altLang="ko-KR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ko-KR" sz="2800" b="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1:</m:t>
                              </m:r>
                              <m:r>
                                <a:rPr lang="en-US" altLang="ko-KR" sz="2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14" y="1852969"/>
                <a:ext cx="186012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5" descr="D:\research\orderless_tracking\testBed\sequence\TUD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4" y="2718945"/>
            <a:ext cx="2160000" cy="162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D:\research\orderless_tracking\testBed\sequence\TUD\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64" y="2715580"/>
            <a:ext cx="2160000" cy="162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D:\research\orderless_tracking\testBed\sequence\TUD\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45" y="2718945"/>
            <a:ext cx="2160000" cy="162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직사각형 86"/>
          <p:cNvSpPr/>
          <p:nvPr/>
        </p:nvSpPr>
        <p:spPr>
          <a:xfrm>
            <a:off x="1046842" y="3390128"/>
            <a:ext cx="306889" cy="2317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3938237" y="3356191"/>
            <a:ext cx="390080" cy="27938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6930503" y="3335348"/>
            <a:ext cx="522057" cy="373906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Freeform 93"/>
          <p:cNvSpPr>
            <a:spLocks noChangeAspect="1"/>
          </p:cNvSpPr>
          <p:nvPr/>
        </p:nvSpPr>
        <p:spPr bwMode="auto">
          <a:xfrm rot="785624" flipH="1">
            <a:off x="2772616" y="4861269"/>
            <a:ext cx="1191110" cy="373186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2" name="Freeform 93"/>
          <p:cNvSpPr>
            <a:spLocks noChangeAspect="1"/>
          </p:cNvSpPr>
          <p:nvPr/>
        </p:nvSpPr>
        <p:spPr bwMode="auto">
          <a:xfrm rot="785624" flipH="1">
            <a:off x="5598747" y="4871139"/>
            <a:ext cx="1278248" cy="373186"/>
          </a:xfrm>
          <a:custGeom>
            <a:avLst/>
            <a:gdLst>
              <a:gd name="T0" fmla="*/ 1388 w 1461"/>
              <a:gd name="T1" fmla="*/ 465 h 505"/>
              <a:gd name="T2" fmla="*/ 1347 w 1461"/>
              <a:gd name="T3" fmla="*/ 432 h 505"/>
              <a:gd name="T4" fmla="*/ 706 w 1461"/>
              <a:gd name="T5" fmla="*/ 27 h 505"/>
              <a:gd name="T6" fmla="*/ 0 w 1461"/>
              <a:gd name="T7" fmla="*/ 270 h 505"/>
              <a:gd name="T8" fmla="*/ 0 60000 65536"/>
              <a:gd name="T9" fmla="*/ 0 60000 65536"/>
              <a:gd name="T10" fmla="*/ 0 60000 65536"/>
              <a:gd name="T11" fmla="*/ 0 60000 65536"/>
              <a:gd name="T12" fmla="*/ 0 w 1461"/>
              <a:gd name="T13" fmla="*/ 0 h 505"/>
              <a:gd name="T14" fmla="*/ 1461 w 1461"/>
              <a:gd name="T15" fmla="*/ 505 h 5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1" h="505">
                <a:moveTo>
                  <a:pt x="1388" y="465"/>
                </a:moveTo>
                <a:cubicBezTo>
                  <a:pt x="1424" y="485"/>
                  <a:pt x="1461" y="505"/>
                  <a:pt x="1347" y="432"/>
                </a:cubicBezTo>
                <a:cubicBezTo>
                  <a:pt x="1233" y="359"/>
                  <a:pt x="930" y="54"/>
                  <a:pt x="706" y="27"/>
                </a:cubicBezTo>
                <a:cubicBezTo>
                  <a:pt x="482" y="0"/>
                  <a:pt x="116" y="229"/>
                  <a:pt x="0" y="27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964580" y="4695300"/>
            <a:ext cx="7743276" cy="1942122"/>
            <a:chOff x="964580" y="4695300"/>
            <a:chExt cx="7743276" cy="1942122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1795438" y="4695300"/>
              <a:ext cx="0" cy="1076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 flipH="1">
              <a:off x="1206970" y="5755251"/>
              <a:ext cx="577822" cy="4620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1796771" y="5747082"/>
              <a:ext cx="1341738" cy="8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711638" y="5418043"/>
              <a:ext cx="313655" cy="23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x </a:t>
              </a:r>
              <a:endParaRPr lang="en-US" altLang="ko-KR" dirty="0">
                <a:latin typeface="Tahoma" pitchFamily="34" charset="0"/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 rot="18762768">
              <a:off x="1082757" y="5759830"/>
              <a:ext cx="261332" cy="30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y</a:t>
              </a:r>
              <a:endParaRPr lang="en-US" altLang="ko-KR" dirty="0">
                <a:latin typeface="Tahoma" pitchFamily="34" charset="0"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 rot="16200000">
              <a:off x="1368464" y="4817363"/>
              <a:ext cx="489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s</a:t>
              </a:r>
              <a:endParaRPr lang="en-US" altLang="ko-KR" dirty="0">
                <a:latin typeface="Tahoma" pitchFamily="34" charset="0"/>
              </a:endParaRPr>
            </a:p>
          </p:txBody>
        </p:sp>
        <p:grpSp>
          <p:nvGrpSpPr>
            <p:cNvPr id="115" name="그룹 114"/>
            <p:cNvGrpSpPr/>
            <p:nvPr/>
          </p:nvGrpSpPr>
          <p:grpSpPr>
            <a:xfrm>
              <a:off x="1625607" y="5477324"/>
              <a:ext cx="285044" cy="644854"/>
              <a:chOff x="1646084" y="5387707"/>
              <a:chExt cx="285044" cy="644854"/>
            </a:xfrm>
          </p:grpSpPr>
          <p:sp>
            <p:nvSpPr>
              <p:cNvPr id="75" name="타원 74"/>
              <p:cNvSpPr/>
              <p:nvPr/>
            </p:nvSpPr>
            <p:spPr>
              <a:xfrm>
                <a:off x="1660940" y="5387707"/>
                <a:ext cx="255334" cy="644854"/>
              </a:xfrm>
              <a:prstGeom prst="ellipse">
                <a:avLst/>
              </a:prstGeom>
              <a:solidFill>
                <a:srgbClr val="FFFF00"/>
              </a:solidFill>
              <a:effectLst>
                <a:glow rad="266700">
                  <a:srgbClr val="FFFF00">
                    <a:alpha val="56000"/>
                  </a:srgbClr>
                </a:glow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1646084" y="5492779"/>
                <a:ext cx="285044" cy="519360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1705679" y="5639190"/>
                <a:ext cx="165856" cy="226538"/>
              </a:xfrm>
              <a:prstGeom prst="ellipse">
                <a:avLst/>
              </a:prstGeom>
              <a:solidFill>
                <a:srgbClr val="FF00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 flipV="1">
              <a:off x="7364785" y="4695300"/>
              <a:ext cx="0" cy="1076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H="1">
              <a:off x="6776317" y="5755251"/>
              <a:ext cx="577822" cy="4620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" name="Line 17"/>
            <p:cNvSpPr>
              <a:spLocks noChangeShapeType="1"/>
            </p:cNvSpPr>
            <p:nvPr/>
          </p:nvSpPr>
          <p:spPr bwMode="auto">
            <a:xfrm>
              <a:off x="7366118" y="5747082"/>
              <a:ext cx="1341738" cy="8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8280985" y="5418043"/>
              <a:ext cx="313655" cy="23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x </a:t>
              </a:r>
              <a:endParaRPr lang="en-US" altLang="ko-KR" dirty="0">
                <a:latin typeface="Tahoma" pitchFamily="34" charset="0"/>
              </a:endParaRPr>
            </a:p>
          </p:txBody>
        </p:sp>
        <p:sp>
          <p:nvSpPr>
            <p:cNvPr id="97" name="Text Box 19"/>
            <p:cNvSpPr txBox="1">
              <a:spLocks noChangeArrowheads="1"/>
            </p:cNvSpPr>
            <p:nvPr/>
          </p:nvSpPr>
          <p:spPr bwMode="auto">
            <a:xfrm rot="18762768">
              <a:off x="6652104" y="5759830"/>
              <a:ext cx="261332" cy="30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y</a:t>
              </a:r>
              <a:endParaRPr lang="en-US" altLang="ko-KR" dirty="0">
                <a:latin typeface="Tahoma" pitchFamily="34" charset="0"/>
              </a:endParaRPr>
            </a:p>
          </p:txBody>
        </p: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 rot="16200000">
              <a:off x="6937811" y="4817363"/>
              <a:ext cx="489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s</a:t>
              </a:r>
              <a:endParaRPr lang="en-US" altLang="ko-KR" dirty="0"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직사각형 137"/>
                <p:cNvSpPr/>
                <p:nvPr/>
              </p:nvSpPr>
              <p:spPr>
                <a:xfrm>
                  <a:off x="964580" y="6237312"/>
                  <a:ext cx="15872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={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38" name="직사각형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80" y="6237312"/>
                  <a:ext cx="158729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4587291" y="4706788"/>
              <a:ext cx="0" cy="1076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Line 16"/>
            <p:cNvSpPr>
              <a:spLocks noChangeShapeType="1"/>
            </p:cNvSpPr>
            <p:nvPr/>
          </p:nvSpPr>
          <p:spPr bwMode="auto">
            <a:xfrm flipH="1">
              <a:off x="3998823" y="5766739"/>
              <a:ext cx="577822" cy="4620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" name="Line 17"/>
            <p:cNvSpPr>
              <a:spLocks noChangeShapeType="1"/>
            </p:cNvSpPr>
            <p:nvPr/>
          </p:nvSpPr>
          <p:spPr bwMode="auto">
            <a:xfrm>
              <a:off x="4588624" y="5758570"/>
              <a:ext cx="1341738" cy="8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5503491" y="5429531"/>
              <a:ext cx="313655" cy="23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x </a:t>
              </a:r>
              <a:endParaRPr lang="en-US" altLang="ko-KR" dirty="0">
                <a:latin typeface="Tahoma" pitchFamily="34" charset="0"/>
              </a:endParaRPr>
            </a:p>
          </p:txBody>
        </p:sp>
        <p:sp>
          <p:nvSpPr>
            <p:cNvPr id="126" name="Text Box 19"/>
            <p:cNvSpPr txBox="1">
              <a:spLocks noChangeArrowheads="1"/>
            </p:cNvSpPr>
            <p:nvPr/>
          </p:nvSpPr>
          <p:spPr bwMode="auto">
            <a:xfrm rot="18762768">
              <a:off x="3874610" y="5771318"/>
              <a:ext cx="261332" cy="30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y</a:t>
              </a:r>
              <a:endParaRPr lang="en-US" altLang="ko-KR" dirty="0">
                <a:latin typeface="Tahoma" pitchFamily="34" charset="0"/>
              </a:endParaRPr>
            </a:p>
          </p:txBody>
        </p:sp>
        <p:sp>
          <p:nvSpPr>
            <p:cNvPr id="127" name="Text Box 20"/>
            <p:cNvSpPr txBox="1">
              <a:spLocks noChangeArrowheads="1"/>
            </p:cNvSpPr>
            <p:nvPr/>
          </p:nvSpPr>
          <p:spPr bwMode="auto">
            <a:xfrm rot="16200000">
              <a:off x="4160317" y="4828851"/>
              <a:ext cx="489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ko-KR" dirty="0" smtClean="0">
                  <a:latin typeface="Tahoma" pitchFamily="34" charset="0"/>
                </a:rPr>
                <a:t>s</a:t>
              </a:r>
              <a:endParaRPr lang="en-US" altLang="ko-KR" dirty="0">
                <a:latin typeface="Tahoma" pitchFamily="34" charset="0"/>
              </a:endParaRPr>
            </a:p>
          </p:txBody>
        </p:sp>
      </p:grpSp>
      <p:grpSp>
        <p:nvGrpSpPr>
          <p:cNvPr id="156" name="그룹 155"/>
          <p:cNvGrpSpPr/>
          <p:nvPr/>
        </p:nvGrpSpPr>
        <p:grpSpPr>
          <a:xfrm>
            <a:off x="4337842" y="5106808"/>
            <a:ext cx="859648" cy="934612"/>
            <a:chOff x="4233110" y="5018004"/>
            <a:chExt cx="859648" cy="934612"/>
          </a:xfrm>
        </p:grpSpPr>
        <p:sp>
          <p:nvSpPr>
            <p:cNvPr id="128" name="타원 127"/>
            <p:cNvSpPr/>
            <p:nvPr/>
          </p:nvSpPr>
          <p:spPr>
            <a:xfrm rot="14270103">
              <a:off x="4207923" y="5206253"/>
              <a:ext cx="934612" cy="558114"/>
            </a:xfrm>
            <a:prstGeom prst="ellipse">
              <a:avLst/>
            </a:prstGeom>
            <a:solidFill>
              <a:srgbClr val="FFFF00"/>
            </a:solidFill>
            <a:effectLst>
              <a:glow rad="266700">
                <a:srgbClr val="FFFF00">
                  <a:alpha val="56000"/>
                </a:srgbClr>
              </a:glow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타원 129"/>
            <p:cNvSpPr/>
            <p:nvPr/>
          </p:nvSpPr>
          <p:spPr>
            <a:xfrm rot="3083399">
              <a:off x="4204585" y="5132023"/>
              <a:ext cx="533369" cy="476319"/>
            </a:xfrm>
            <a:prstGeom prst="ellipse">
              <a:avLst/>
            </a:prstGeom>
            <a:solidFill>
              <a:srgbClr val="FFC000"/>
            </a:solidFill>
            <a:effectLst>
              <a:glow rad="3048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/>
            <p:cNvSpPr/>
            <p:nvPr/>
          </p:nvSpPr>
          <p:spPr>
            <a:xfrm rot="12083399">
              <a:off x="4241756" y="5523100"/>
              <a:ext cx="451736" cy="294006"/>
            </a:xfrm>
            <a:prstGeom prst="ellipse">
              <a:avLst/>
            </a:prstGeom>
            <a:solidFill>
              <a:srgbClr val="FFC000"/>
            </a:solidFill>
            <a:effectLst>
              <a:glow rad="3048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타원 152"/>
            <p:cNvSpPr/>
            <p:nvPr/>
          </p:nvSpPr>
          <p:spPr>
            <a:xfrm rot="2175199">
              <a:off x="4316886" y="5399235"/>
              <a:ext cx="372564" cy="261234"/>
            </a:xfrm>
            <a:prstGeom prst="ellipse">
              <a:avLst/>
            </a:prstGeom>
            <a:solidFill>
              <a:srgbClr val="FF6600"/>
            </a:solidFill>
            <a:effectLst>
              <a:glow rad="63500">
                <a:srgbClr val="FF00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타원 154"/>
            <p:cNvSpPr/>
            <p:nvPr/>
          </p:nvSpPr>
          <p:spPr>
            <a:xfrm rot="1185628">
              <a:off x="4494233" y="5362320"/>
              <a:ext cx="598525" cy="512972"/>
            </a:xfrm>
            <a:prstGeom prst="ellipse">
              <a:avLst/>
            </a:prstGeom>
            <a:solidFill>
              <a:srgbClr val="FFC000"/>
            </a:solidFill>
            <a:effectLst>
              <a:glow rad="304800">
                <a:srgbClr val="FFC000">
                  <a:alpha val="40000"/>
                </a:srgbClr>
              </a:glow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타원 153"/>
            <p:cNvSpPr/>
            <p:nvPr/>
          </p:nvSpPr>
          <p:spPr>
            <a:xfrm rot="7402482">
              <a:off x="4335447" y="5245923"/>
              <a:ext cx="220724" cy="177631"/>
            </a:xfrm>
            <a:prstGeom prst="ellipse">
              <a:avLst/>
            </a:prstGeom>
            <a:solidFill>
              <a:srgbClr val="FF6600"/>
            </a:solidFill>
            <a:effectLst>
              <a:glow rad="63500">
                <a:srgbClr val="FF66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타원 130"/>
            <p:cNvSpPr/>
            <p:nvPr/>
          </p:nvSpPr>
          <p:spPr>
            <a:xfrm rot="942647">
              <a:off x="4450797" y="5474062"/>
              <a:ext cx="372564" cy="261234"/>
            </a:xfrm>
            <a:prstGeom prst="ellipse">
              <a:avLst/>
            </a:prstGeom>
            <a:solidFill>
              <a:srgbClr val="FF0000"/>
            </a:solidFill>
            <a:effectLst>
              <a:glow rad="63500">
                <a:srgbClr val="FF0000">
                  <a:alpha val="40000"/>
                </a:srgb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직사각형 157"/>
              <p:cNvSpPr/>
              <p:nvPr/>
            </p:nvSpPr>
            <p:spPr>
              <a:xfrm>
                <a:off x="3040938" y="1852969"/>
                <a:ext cx="1459054" cy="709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800" i="0" smtClean="0">
                          <a:solidFill>
                            <a:srgbClr val="297F64"/>
                          </a:solidFill>
                          <a:latin typeface="Cambria Math"/>
                        </a:rPr>
                        <m:t>arg</m:t>
                      </m:r>
                      <m:limLow>
                        <m:limLowPr>
                          <m:ctrlPr>
                            <a:rPr lang="ko-KR" altLang="ko-KR" sz="2800" i="1">
                              <a:solidFill>
                                <a:srgbClr val="297F64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ko-KR" sz="2800">
                              <a:solidFill>
                                <a:srgbClr val="297F64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altLang="ko-KR" sz="2800" b="0" i="0" smtClean="0">
                              <a:solidFill>
                                <a:srgbClr val="297F64"/>
                              </a:solidFill>
                              <a:latin typeface="Cambria Math"/>
                            </a:rPr>
                            <m:t>ax</m:t>
                          </m:r>
                        </m:e>
                        <m:lim>
                          <m:sSub>
                            <m:sSubPr>
                              <m:ctrlPr>
                                <a:rPr lang="en-US" altLang="ko-KR" sz="2800" b="0" i="1" smtClean="0">
                                  <a:solidFill>
                                    <a:srgbClr val="297F64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solidFill>
                                    <a:srgbClr val="297F64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solidFill>
                                    <a:srgbClr val="297F64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ko-KR" altLang="en-US" sz="2800" dirty="0">
                  <a:solidFill>
                    <a:srgbClr val="297F64"/>
                  </a:solidFill>
                </a:endParaRPr>
              </a:p>
            </p:txBody>
          </p:sp>
        </mc:Choice>
        <mc:Fallback xmlns="">
          <p:sp>
            <p:nvSpPr>
              <p:cNvPr id="158" name="직사각형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38" y="1852969"/>
                <a:ext cx="1459054" cy="7093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그룹 163"/>
          <p:cNvGrpSpPr/>
          <p:nvPr/>
        </p:nvGrpSpPr>
        <p:grpSpPr>
          <a:xfrm>
            <a:off x="4693454" y="5629142"/>
            <a:ext cx="96713" cy="99665"/>
            <a:chOff x="179512" y="836712"/>
            <a:chExt cx="216024" cy="144016"/>
          </a:xfrm>
        </p:grpSpPr>
        <p:cxnSp>
          <p:nvCxnSpPr>
            <p:cNvPr id="161" name="직선 연결선 160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연결선 161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그룹 167"/>
          <p:cNvGrpSpPr/>
          <p:nvPr/>
        </p:nvGrpSpPr>
        <p:grpSpPr>
          <a:xfrm>
            <a:off x="7164528" y="3480011"/>
            <a:ext cx="96713" cy="99665"/>
            <a:chOff x="179512" y="836712"/>
            <a:chExt cx="216024" cy="144016"/>
          </a:xfrm>
        </p:grpSpPr>
        <p:cxnSp>
          <p:nvCxnSpPr>
            <p:cNvPr id="169" name="직선 연결선 168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그룹 170"/>
          <p:cNvGrpSpPr/>
          <p:nvPr/>
        </p:nvGrpSpPr>
        <p:grpSpPr>
          <a:xfrm>
            <a:off x="4082882" y="3435660"/>
            <a:ext cx="96713" cy="99665"/>
            <a:chOff x="179512" y="836712"/>
            <a:chExt cx="216024" cy="144016"/>
          </a:xfrm>
        </p:grpSpPr>
        <p:cxnSp>
          <p:nvCxnSpPr>
            <p:cNvPr id="172" name="직선 연결선 171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Bayesian Tracking Approach</a:t>
            </a:r>
            <a:endParaRPr lang="ko-KR" altLang="en-US" dirty="0"/>
          </a:p>
        </p:txBody>
      </p:sp>
      <p:sp>
        <p:nvSpPr>
          <p:cNvPr id="68" name="오른쪽 화살표 4"/>
          <p:cNvSpPr/>
          <p:nvPr/>
        </p:nvSpPr>
        <p:spPr>
          <a:xfrm>
            <a:off x="3314381" y="3356992"/>
            <a:ext cx="330295" cy="356770"/>
          </a:xfrm>
          <a:prstGeom prst="rightArrow">
            <a:avLst/>
          </a:prstGeom>
          <a:solidFill>
            <a:srgbClr val="FFC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오른쪽 화살표 4"/>
          <p:cNvSpPr/>
          <p:nvPr/>
        </p:nvSpPr>
        <p:spPr>
          <a:xfrm>
            <a:off x="6113913" y="3356992"/>
            <a:ext cx="330295" cy="356770"/>
          </a:xfrm>
          <a:prstGeom prst="rightArrow">
            <a:avLst/>
          </a:prstGeom>
          <a:solidFill>
            <a:srgbClr val="FFC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5" name="그룹 144"/>
          <p:cNvGrpSpPr/>
          <p:nvPr/>
        </p:nvGrpSpPr>
        <p:grpSpPr>
          <a:xfrm>
            <a:off x="7044898" y="4979882"/>
            <a:ext cx="898312" cy="782256"/>
            <a:chOff x="7155544" y="5108954"/>
            <a:chExt cx="898312" cy="782256"/>
          </a:xfrm>
        </p:grpSpPr>
        <p:sp>
          <p:nvSpPr>
            <p:cNvPr id="100" name="타원 99"/>
            <p:cNvSpPr/>
            <p:nvPr/>
          </p:nvSpPr>
          <p:spPr>
            <a:xfrm rot="1670103">
              <a:off x="7155544" y="5108954"/>
              <a:ext cx="898312" cy="782256"/>
            </a:xfrm>
            <a:prstGeom prst="ellipse">
              <a:avLst/>
            </a:prstGeom>
            <a:solidFill>
              <a:srgbClr val="FFFF00"/>
            </a:solidFill>
            <a:effectLst>
              <a:glow rad="101600">
                <a:srgbClr val="FFFF00">
                  <a:alpha val="56000"/>
                </a:srgbClr>
              </a:glow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9" name="그룹 118"/>
            <p:cNvGrpSpPr/>
            <p:nvPr/>
          </p:nvGrpSpPr>
          <p:grpSpPr>
            <a:xfrm>
              <a:off x="7206247" y="5205391"/>
              <a:ext cx="837141" cy="589384"/>
              <a:chOff x="4332521" y="5519165"/>
              <a:chExt cx="837141" cy="589384"/>
            </a:xfrm>
          </p:grpSpPr>
          <p:sp>
            <p:nvSpPr>
              <p:cNvPr id="101" name="타원 100"/>
              <p:cNvSpPr/>
              <p:nvPr/>
            </p:nvSpPr>
            <p:spPr>
              <a:xfrm rot="1791248">
                <a:off x="4332521" y="5519165"/>
                <a:ext cx="837141" cy="589384"/>
              </a:xfrm>
              <a:prstGeom prst="ellipse">
                <a:avLst/>
              </a:prstGeom>
              <a:solidFill>
                <a:srgbClr val="FFC000"/>
              </a:solidFill>
              <a:effectLst>
                <a:glow rad="304800">
                  <a:srgbClr val="FFC000">
                    <a:alpha val="40000"/>
                  </a:srgbClr>
                </a:glow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/>
              <p:cNvSpPr/>
              <p:nvPr/>
            </p:nvSpPr>
            <p:spPr>
              <a:xfrm rot="1265033">
                <a:off x="4544794" y="5697458"/>
                <a:ext cx="372564" cy="261234"/>
              </a:xfrm>
              <a:prstGeom prst="ellipse">
                <a:avLst/>
              </a:prstGeom>
              <a:solidFill>
                <a:srgbClr val="FF0000"/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>
                <a:off x="4730974" y="5747102"/>
                <a:ext cx="200784" cy="204640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effectLst>
                <a:glow rad="63500">
                  <a:srgbClr val="FF0000">
                    <a:alpha val="40000"/>
                  </a:srgbClr>
                </a:glo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5" name="그룹 164"/>
          <p:cNvGrpSpPr/>
          <p:nvPr/>
        </p:nvGrpSpPr>
        <p:grpSpPr>
          <a:xfrm>
            <a:off x="7546089" y="5338251"/>
            <a:ext cx="96713" cy="99665"/>
            <a:chOff x="179512" y="836712"/>
            <a:chExt cx="216024" cy="144016"/>
          </a:xfrm>
        </p:grpSpPr>
        <p:cxnSp>
          <p:nvCxnSpPr>
            <p:cNvPr id="166" name="직선 연결선 165"/>
            <p:cNvCxnSpPr/>
            <p:nvPr/>
          </p:nvCxnSpPr>
          <p:spPr>
            <a:xfrm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직선 연결선 166"/>
            <p:cNvCxnSpPr/>
            <p:nvPr/>
          </p:nvCxnSpPr>
          <p:spPr>
            <a:xfrm flipV="1">
              <a:off x="179512" y="836712"/>
              <a:ext cx="216024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9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8" grpId="0" animBg="1"/>
      <p:bldP spid="89" grpId="0" animBg="1"/>
      <p:bldP spid="151" grpId="0" animBg="1"/>
      <p:bldP spid="152" grpId="0" animBg="1"/>
      <p:bldP spid="158" grpId="0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-18256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Conventional Tracking Approaches</a:t>
            </a:r>
            <a:endParaRPr lang="ko-KR" altLang="en-US" dirty="0"/>
          </a:p>
        </p:txBody>
      </p:sp>
      <p:sp>
        <p:nvSpPr>
          <p:cNvPr id="54" name="오른쪽 화살표 53"/>
          <p:cNvSpPr/>
          <p:nvPr/>
        </p:nvSpPr>
        <p:spPr>
          <a:xfrm>
            <a:off x="755576" y="3284984"/>
            <a:ext cx="7594504" cy="42461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Picture 10" descr="C:\Users\magardc\Dropbox\ICCV2013\seunghoon\figs\templates\TUD\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8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C:\Users\magardc\Dropbox\ICCV2013\seunghoon\figs\templates\TUD\4_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12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3" descr="C:\Users\magardc\Dropbox\ICCV2013\seunghoon\figs\templates\TUD\10_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08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C:\Users\magardc\Dropbox\ICCV2013\seunghoon\figs\templates\TUD\12_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0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" descr="C:\Users\magardc\Dropbox\ICCV2013\seunghoon\figs\templates\TUD\13_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54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C:\Users\magardc\Dropbox\ICCV2013\seunghoon\figs\templates\TUD\5_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64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그룹 62"/>
          <p:cNvGrpSpPr/>
          <p:nvPr/>
        </p:nvGrpSpPr>
        <p:grpSpPr>
          <a:xfrm>
            <a:off x="300961" y="3533047"/>
            <a:ext cx="1376794" cy="1048087"/>
            <a:chOff x="35496" y="3563310"/>
            <a:chExt cx="1291896" cy="983455"/>
          </a:xfrm>
        </p:grpSpPr>
        <p:pic>
          <p:nvPicPr>
            <p:cNvPr id="64" name="Picture 4" descr="D:\research\orderless_tracking_jeany\testBed\sequence\TUD\1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70992" y="3564210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35496" y="3563310"/>
              <a:ext cx="2704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1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1717869" y="3533046"/>
            <a:ext cx="1380795" cy="1048084"/>
            <a:chOff x="1342566" y="3563312"/>
            <a:chExt cx="1295649" cy="983453"/>
          </a:xfrm>
        </p:grpSpPr>
        <p:pic>
          <p:nvPicPr>
            <p:cNvPr id="67" name="Picture 5" descr="D:\research\orderless_tracking_jeany\testBed\sequence\TUD\29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1381815" y="3564210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342566" y="3563312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29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3131841" y="3533044"/>
            <a:ext cx="1384380" cy="1048080"/>
            <a:chOff x="2631087" y="3563313"/>
            <a:chExt cx="1299013" cy="983451"/>
          </a:xfrm>
        </p:grpSpPr>
        <p:pic>
          <p:nvPicPr>
            <p:cNvPr id="70" name="Picture 6" descr="D:\research\orderless_tracking_jeany\testBed\sequence\TUD\35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2673700" y="3564209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631087" y="3563313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34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4572001" y="3533046"/>
            <a:ext cx="1368150" cy="1048537"/>
            <a:chOff x="3950077" y="3563326"/>
            <a:chExt cx="1283787" cy="983880"/>
          </a:xfrm>
        </p:grpSpPr>
        <p:pic>
          <p:nvPicPr>
            <p:cNvPr id="73" name="Picture 7" descr="D:\research\orderless_tracking_jeany\testBed\sequence\TUD\42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3977464" y="3564651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3950077" y="3563326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43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6012160" y="3533044"/>
            <a:ext cx="1365494" cy="1051262"/>
            <a:chOff x="5248716" y="3563407"/>
            <a:chExt cx="1281292" cy="986436"/>
          </a:xfrm>
        </p:grpSpPr>
        <p:pic>
          <p:nvPicPr>
            <p:cNvPr id="76" name="Picture 8" descr="D:\research\orderless_tracking_jeany\testBed\sequence\TUD\50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5273608" y="3567288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5248716" y="3563407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50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7439148" y="3533046"/>
            <a:ext cx="1381324" cy="1050459"/>
            <a:chOff x="6530008" y="3564160"/>
            <a:chExt cx="1296144" cy="985683"/>
          </a:xfrm>
        </p:grpSpPr>
        <p:pic>
          <p:nvPicPr>
            <p:cNvPr id="79" name="Picture 9" descr="D:\research\orderless_tracking_jeany\testBed\sequence\TUD\92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6569752" y="3567288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6530008" y="3564160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92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4" name="직사각형 83"/>
          <p:cNvSpPr/>
          <p:nvPr/>
        </p:nvSpPr>
        <p:spPr>
          <a:xfrm>
            <a:off x="3301192" y="4048303"/>
            <a:ext cx="302470" cy="2584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753209" y="4060298"/>
            <a:ext cx="302470" cy="2584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6202553" y="4037080"/>
            <a:ext cx="329892" cy="26999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7749379" y="4036580"/>
            <a:ext cx="357752" cy="28623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1831517" y="4048303"/>
            <a:ext cx="300780" cy="2584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0" name="직선 연결선 89"/>
          <p:cNvCxnSpPr>
            <a:stCxn id="97" idx="2"/>
            <a:endCxn id="55" idx="0"/>
          </p:cNvCxnSpPr>
          <p:nvPr/>
        </p:nvCxnSpPr>
        <p:spPr>
          <a:xfrm>
            <a:off x="467646" y="4290999"/>
            <a:ext cx="1308994" cy="6525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>
            <a:stCxn id="89" idx="2"/>
            <a:endCxn id="60" idx="0"/>
          </p:cNvCxnSpPr>
          <p:nvPr/>
        </p:nvCxnSpPr>
        <p:spPr>
          <a:xfrm>
            <a:off x="1981907" y="4306713"/>
            <a:ext cx="898579" cy="6368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84" idx="2"/>
            <a:endCxn id="59" idx="0"/>
          </p:cNvCxnSpPr>
          <p:nvPr/>
        </p:nvCxnSpPr>
        <p:spPr>
          <a:xfrm>
            <a:off x="3452427" y="4306713"/>
            <a:ext cx="535285" cy="6368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>
            <a:stCxn id="85" idx="2"/>
            <a:endCxn id="56" idx="0"/>
          </p:cNvCxnSpPr>
          <p:nvPr/>
        </p:nvCxnSpPr>
        <p:spPr>
          <a:xfrm>
            <a:off x="4904444" y="4318708"/>
            <a:ext cx="199900" cy="6248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>
            <a:stCxn id="86" idx="2"/>
            <a:endCxn id="61" idx="0"/>
          </p:cNvCxnSpPr>
          <p:nvPr/>
        </p:nvCxnSpPr>
        <p:spPr>
          <a:xfrm flipH="1">
            <a:off x="6195796" y="4307070"/>
            <a:ext cx="171703" cy="6364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>
            <a:stCxn id="87" idx="2"/>
            <a:endCxn id="58" idx="0"/>
          </p:cNvCxnSpPr>
          <p:nvPr/>
        </p:nvCxnSpPr>
        <p:spPr>
          <a:xfrm flipH="1">
            <a:off x="7324340" y="4322810"/>
            <a:ext cx="603915" cy="6207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직사각형 96"/>
          <p:cNvSpPr/>
          <p:nvPr/>
        </p:nvSpPr>
        <p:spPr>
          <a:xfrm>
            <a:off x="323528" y="4047993"/>
            <a:ext cx="288236" cy="243006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폭발 2 61"/>
          <p:cNvSpPr/>
          <p:nvPr/>
        </p:nvSpPr>
        <p:spPr>
          <a:xfrm>
            <a:off x="1604319" y="3284984"/>
            <a:ext cx="648072" cy="360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2392054" y="4891622"/>
            <a:ext cx="976864" cy="82155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3499280" y="4891622"/>
            <a:ext cx="976864" cy="82155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Sequential estimation of the </a:t>
            </a:r>
            <a:r>
              <a:rPr lang="en-US" altLang="ko-KR" dirty="0"/>
              <a:t>target posteriors by a temporal order of </a:t>
            </a:r>
            <a:r>
              <a:rPr lang="en-US" altLang="ko-KR" dirty="0" smtClean="0"/>
              <a:t>frames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62" grpId="0" animBg="1"/>
      <p:bldP spid="48" grpId="0" animBg="1"/>
      <p:bldP spid="48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Our 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Tracking easy-to-track frames first </a:t>
            </a:r>
            <a:br>
              <a:rPr lang="en-US" altLang="ko-KR" dirty="0" smtClean="0"/>
            </a:br>
            <a:r>
              <a:rPr lang="en-US" altLang="ko-KR" dirty="0" smtClean="0"/>
              <a:t>by searching a suitable order of frames</a:t>
            </a:r>
            <a:endParaRPr lang="ko-KR" altLang="en-US" dirty="0"/>
          </a:p>
        </p:txBody>
      </p:sp>
      <p:sp>
        <p:nvSpPr>
          <p:cNvPr id="57" name="오른쪽 화살표 56"/>
          <p:cNvSpPr/>
          <p:nvPr/>
        </p:nvSpPr>
        <p:spPr>
          <a:xfrm>
            <a:off x="755576" y="3284984"/>
            <a:ext cx="7594504" cy="42461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Picture 10" descr="C:\Users\magardc\Dropbox\ICCV2013\seunghoon\figs\templates\TUD\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8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C:\Users\magardc\Dropbox\ICCV2013\seunghoon\figs\templates\TUD\4_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0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 descr="C:\Users\magardc\Dropbox\ICCV2013\seunghoon\figs\templates\TUD\10_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88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C:\Users\magardc\Dropbox\ICCV2013\seunghoon\figs\templates\TUD\12_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21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" descr="C:\Users\magardc\Dropbox\ICCV2013\seunghoon\figs\templates\TUD\13_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그룹 77"/>
          <p:cNvGrpSpPr/>
          <p:nvPr/>
        </p:nvGrpSpPr>
        <p:grpSpPr>
          <a:xfrm>
            <a:off x="300961" y="3533047"/>
            <a:ext cx="1376794" cy="1048087"/>
            <a:chOff x="35496" y="3563310"/>
            <a:chExt cx="1291896" cy="983455"/>
          </a:xfrm>
        </p:grpSpPr>
        <p:pic>
          <p:nvPicPr>
            <p:cNvPr id="79" name="Picture 4" descr="D:\research\orderless_tracking_jeany\testBed\sequence\TUD\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70992" y="3564210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35496" y="3563310"/>
              <a:ext cx="2704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1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1717869" y="3533046"/>
            <a:ext cx="1380795" cy="1048084"/>
            <a:chOff x="1342566" y="3563312"/>
            <a:chExt cx="1295649" cy="983453"/>
          </a:xfrm>
        </p:grpSpPr>
        <p:pic>
          <p:nvPicPr>
            <p:cNvPr id="82" name="Picture 5" descr="D:\research\orderless_tracking_jeany\testBed\sequence\TUD\29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1381815" y="3564210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1342566" y="3563312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29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131841" y="3533044"/>
            <a:ext cx="1384380" cy="1048080"/>
            <a:chOff x="2631087" y="3563313"/>
            <a:chExt cx="1299013" cy="983451"/>
          </a:xfrm>
        </p:grpSpPr>
        <p:pic>
          <p:nvPicPr>
            <p:cNvPr id="85" name="Picture 6" descr="D:\research\orderless_tracking_jeany\testBed\sequence\TUD\35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2673700" y="3564209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2631087" y="3563313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34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4572001" y="3533046"/>
            <a:ext cx="1368150" cy="1048537"/>
            <a:chOff x="3950077" y="3563326"/>
            <a:chExt cx="1283787" cy="983880"/>
          </a:xfrm>
        </p:grpSpPr>
        <p:pic>
          <p:nvPicPr>
            <p:cNvPr id="88" name="Picture 7" descr="D:\research\orderless_tracking_jeany\testBed\sequence\TUD\42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3977464" y="3564651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/>
            <p:cNvSpPr txBox="1"/>
            <p:nvPr/>
          </p:nvSpPr>
          <p:spPr>
            <a:xfrm>
              <a:off x="3950077" y="3563326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43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6012160" y="3533044"/>
            <a:ext cx="1365494" cy="1051262"/>
            <a:chOff x="5248716" y="3563407"/>
            <a:chExt cx="1281292" cy="986436"/>
          </a:xfrm>
        </p:grpSpPr>
        <p:pic>
          <p:nvPicPr>
            <p:cNvPr id="94" name="Picture 8" descr="D:\research\orderless_tracking_jeany\testBed\sequence\TUD\50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5273608" y="3567288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5248716" y="3563407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50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7439148" y="3533046"/>
            <a:ext cx="1381324" cy="1050459"/>
            <a:chOff x="6530008" y="3564160"/>
            <a:chExt cx="1296144" cy="985683"/>
          </a:xfrm>
        </p:grpSpPr>
        <p:pic>
          <p:nvPicPr>
            <p:cNvPr id="99" name="Picture 9" descr="D:\research\orderless_tracking_jeany\testBed\sequence\TUD\9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0" b="20315"/>
            <a:stretch/>
          </p:blipFill>
          <p:spPr bwMode="auto">
            <a:xfrm>
              <a:off x="6569752" y="3567288"/>
              <a:ext cx="1256400" cy="98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6530008" y="3564160"/>
              <a:ext cx="4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FF00"/>
                  </a:solidFill>
                </a:rPr>
                <a:t>92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3307541" y="4048303"/>
            <a:ext cx="314339" cy="26176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4867005" y="4028976"/>
            <a:ext cx="378889" cy="31918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6156176" y="4037080"/>
            <a:ext cx="310166" cy="24678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7574329" y="4036580"/>
            <a:ext cx="315915" cy="24252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/>
          <p:cNvSpPr/>
          <p:nvPr/>
        </p:nvSpPr>
        <p:spPr>
          <a:xfrm>
            <a:off x="1939454" y="4048303"/>
            <a:ext cx="300780" cy="25841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6" name="직선 연결선 105"/>
          <p:cNvCxnSpPr>
            <a:stCxn id="113" idx="2"/>
            <a:endCxn id="58" idx="0"/>
          </p:cNvCxnSpPr>
          <p:nvPr/>
        </p:nvCxnSpPr>
        <p:spPr>
          <a:xfrm>
            <a:off x="467646" y="4290999"/>
            <a:ext cx="1308994" cy="6525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105" idx="2"/>
            <a:endCxn id="121" idx="0"/>
          </p:cNvCxnSpPr>
          <p:nvPr/>
        </p:nvCxnSpPr>
        <p:spPr>
          <a:xfrm>
            <a:off x="2089844" y="4306713"/>
            <a:ext cx="790642" cy="6368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101" idx="2"/>
            <a:endCxn id="59" idx="0"/>
          </p:cNvCxnSpPr>
          <p:nvPr/>
        </p:nvCxnSpPr>
        <p:spPr>
          <a:xfrm>
            <a:off x="3464711" y="4310063"/>
            <a:ext cx="523001" cy="6334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102" idx="2"/>
            <a:endCxn id="60" idx="0"/>
          </p:cNvCxnSpPr>
          <p:nvPr/>
        </p:nvCxnSpPr>
        <p:spPr>
          <a:xfrm>
            <a:off x="5056450" y="4348161"/>
            <a:ext cx="33170" cy="5953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103" idx="2"/>
          </p:cNvCxnSpPr>
          <p:nvPr/>
        </p:nvCxnSpPr>
        <p:spPr>
          <a:xfrm flipH="1">
            <a:off x="6149421" y="4283869"/>
            <a:ext cx="161838" cy="6596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104" idx="2"/>
            <a:endCxn id="62" idx="0"/>
          </p:cNvCxnSpPr>
          <p:nvPr/>
        </p:nvCxnSpPr>
        <p:spPr>
          <a:xfrm flipH="1">
            <a:off x="7292680" y="4279106"/>
            <a:ext cx="439607" cy="6644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>
            <a:off x="323528" y="4047993"/>
            <a:ext cx="288236" cy="243006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1" name="Picture 16" descr="C:\Users\magardc\Dropbox\ICCV2013\seunghoon\figs\templates\TUD\5_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54" y="4943552"/>
            <a:ext cx="976864" cy="7176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L -0.05695 -0.19583 L -0.42292 -0.19514 L -0.46823 -2.96296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5625 0.00023 " pathEditMode="relative" ptsTypes="AA">
                                      <p:cBhvr>
                                        <p:cTn id="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6215 -0.19954 L -0.26632 -0.2 L -0.31493 3.33333E-6 " pathEditMode="relative" ptsTypes="AAAA"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96296E-6 L 0.0389 0.17685 L 0.27327 0.17731 L 0.31355 -0.0004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5729 0.17708 L 0.56927 0.175 L 0.62656 -0.00069 " pathEditMode="relative" ptsTypes="AA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Framework</a:t>
            </a:r>
            <a:endParaRPr lang="ko-KR" altLang="en-US" dirty="0"/>
          </a:p>
        </p:txBody>
      </p:sp>
      <p:grpSp>
        <p:nvGrpSpPr>
          <p:cNvPr id="116" name="Group 153"/>
          <p:cNvGrpSpPr/>
          <p:nvPr/>
        </p:nvGrpSpPr>
        <p:grpSpPr>
          <a:xfrm>
            <a:off x="2375164" y="1582316"/>
            <a:ext cx="4806616" cy="507830"/>
            <a:chOff x="1913118" y="2770174"/>
            <a:chExt cx="5154285" cy="489694"/>
          </a:xfrm>
        </p:grpSpPr>
        <p:sp>
          <p:nvSpPr>
            <p:cNvPr id="117" name="U-Turn Arrow 151"/>
            <p:cNvSpPr/>
            <p:nvPr/>
          </p:nvSpPr>
          <p:spPr>
            <a:xfrm flipH="1">
              <a:off x="1913118" y="2770174"/>
              <a:ext cx="4969658" cy="402507"/>
            </a:xfrm>
            <a:prstGeom prst="uturnArrow">
              <a:avLst>
                <a:gd name="adj1" fmla="val 25000"/>
                <a:gd name="adj2" fmla="val 25000"/>
                <a:gd name="adj3" fmla="val 34796"/>
                <a:gd name="adj4" fmla="val 43750"/>
                <a:gd name="adj5" fmla="val 75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152"/>
            <p:cNvSpPr/>
            <p:nvPr/>
          </p:nvSpPr>
          <p:spPr>
            <a:xfrm>
              <a:off x="6549410" y="3068960"/>
              <a:ext cx="517993" cy="1909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9" name="Rectangle 150"/>
          <p:cNvSpPr/>
          <p:nvPr/>
        </p:nvSpPr>
        <p:spPr>
          <a:xfrm>
            <a:off x="1043608" y="1370066"/>
            <a:ext cx="7131628" cy="4219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371683" y="1124744"/>
                <a:ext cx="1403116" cy="3742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helvetica" pitchFamily="34" charset="0"/>
                    <a:cs typeface="helvetica" pitchFamily="34" charset="0"/>
                  </a:rPr>
                  <a:t> Iteration</a:t>
                </a:r>
                <a:endParaRPr lang="ko-KR" altLang="en-US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3" y="1124744"/>
                <a:ext cx="1403116" cy="374270"/>
              </a:xfrm>
              <a:prstGeom prst="rect">
                <a:avLst/>
              </a:prstGeom>
              <a:blipFill rotWithShape="1">
                <a:blip r:embed="rId3"/>
                <a:stretch>
                  <a:fillRect t="-3077" r="-2991" b="-2153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51"/>
          <p:cNvGrpSpPr/>
          <p:nvPr/>
        </p:nvGrpSpPr>
        <p:grpSpPr>
          <a:xfrm>
            <a:off x="3728248" y="2217442"/>
            <a:ext cx="195346" cy="771642"/>
            <a:chOff x="877643" y="3911897"/>
            <a:chExt cx="203504" cy="744084"/>
          </a:xfrm>
        </p:grpSpPr>
        <p:sp>
          <p:nvSpPr>
            <p:cNvPr id="122" name="Parallelogram 32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rgbClr val="000000"/>
                </a:gs>
                <a:gs pos="12000">
                  <a:srgbClr val="400040"/>
                </a:gs>
                <a:gs pos="100000">
                  <a:srgbClr val="8F004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Parallelogram 33"/>
            <p:cNvSpPr/>
            <p:nvPr/>
          </p:nvSpPr>
          <p:spPr>
            <a:xfrm rot="5400000" flipV="1">
              <a:off x="816706" y="4204691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4" name="Parallelogram 34"/>
          <p:cNvSpPr/>
          <p:nvPr/>
        </p:nvSpPr>
        <p:spPr>
          <a:xfrm rot="5400000" flipV="1">
            <a:off x="3439995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Parallelogram 35"/>
          <p:cNvSpPr/>
          <p:nvPr/>
        </p:nvSpPr>
        <p:spPr>
          <a:xfrm rot="5400000" flipV="1">
            <a:off x="3573286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Parallelogram 38"/>
          <p:cNvSpPr/>
          <p:nvPr/>
        </p:nvSpPr>
        <p:spPr>
          <a:xfrm rot="5400000" flipV="1">
            <a:off x="3973157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Parallelogram 43"/>
          <p:cNvSpPr/>
          <p:nvPr/>
        </p:nvSpPr>
        <p:spPr>
          <a:xfrm rot="5400000" flipV="1">
            <a:off x="4639609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Parallelogram 45"/>
          <p:cNvSpPr/>
          <p:nvPr/>
        </p:nvSpPr>
        <p:spPr>
          <a:xfrm rot="5400000" flipV="1">
            <a:off x="4906190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Rectangle 47"/>
          <p:cNvSpPr/>
          <p:nvPr/>
        </p:nvSpPr>
        <p:spPr>
          <a:xfrm>
            <a:off x="3567896" y="2074120"/>
            <a:ext cx="2066217" cy="119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ectangle 48"/>
          <p:cNvSpPr/>
          <p:nvPr/>
        </p:nvSpPr>
        <p:spPr>
          <a:xfrm>
            <a:off x="3567897" y="3613296"/>
            <a:ext cx="2066217" cy="11552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Group 52"/>
          <p:cNvGrpSpPr/>
          <p:nvPr/>
        </p:nvGrpSpPr>
        <p:grpSpPr>
          <a:xfrm>
            <a:off x="3862239" y="2217442"/>
            <a:ext cx="195346" cy="771642"/>
            <a:chOff x="877643" y="3911897"/>
            <a:chExt cx="203504" cy="744084"/>
          </a:xfrm>
        </p:grpSpPr>
        <p:sp>
          <p:nvSpPr>
            <p:cNvPr id="134" name="Parallelogram 53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Parallelogram 54"/>
            <p:cNvSpPr/>
            <p:nvPr/>
          </p:nvSpPr>
          <p:spPr>
            <a:xfrm rot="5400000" flipV="1">
              <a:off x="816706" y="4242791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6" name="Group 55"/>
          <p:cNvGrpSpPr/>
          <p:nvPr/>
        </p:nvGrpSpPr>
        <p:grpSpPr>
          <a:xfrm>
            <a:off x="3995530" y="2218745"/>
            <a:ext cx="195346" cy="771642"/>
            <a:chOff x="877643" y="3911897"/>
            <a:chExt cx="203504" cy="744084"/>
          </a:xfrm>
        </p:grpSpPr>
        <p:sp>
          <p:nvSpPr>
            <p:cNvPr id="137" name="Parallelogram 56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Parallelogram 57"/>
            <p:cNvSpPr/>
            <p:nvPr/>
          </p:nvSpPr>
          <p:spPr>
            <a:xfrm rot="5400000" flipV="1">
              <a:off x="858466" y="4310700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9" name="Group 58"/>
          <p:cNvGrpSpPr/>
          <p:nvPr/>
        </p:nvGrpSpPr>
        <p:grpSpPr>
          <a:xfrm>
            <a:off x="4128820" y="2218745"/>
            <a:ext cx="195346" cy="771642"/>
            <a:chOff x="877643" y="3911897"/>
            <a:chExt cx="203504" cy="744084"/>
          </a:xfrm>
        </p:grpSpPr>
        <p:sp>
          <p:nvSpPr>
            <p:cNvPr id="140" name="Parallelogram 59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Parallelogram 60"/>
            <p:cNvSpPr/>
            <p:nvPr/>
          </p:nvSpPr>
          <p:spPr>
            <a:xfrm rot="5400000" flipV="1">
              <a:off x="858466" y="4310700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2" name="Group 61"/>
          <p:cNvGrpSpPr/>
          <p:nvPr/>
        </p:nvGrpSpPr>
        <p:grpSpPr>
          <a:xfrm>
            <a:off x="4262111" y="2218745"/>
            <a:ext cx="195346" cy="771642"/>
            <a:chOff x="877643" y="3911897"/>
            <a:chExt cx="203504" cy="744084"/>
          </a:xfrm>
        </p:grpSpPr>
        <p:sp>
          <p:nvSpPr>
            <p:cNvPr id="143" name="Parallelogram 62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Parallelogram 63"/>
            <p:cNvSpPr/>
            <p:nvPr/>
          </p:nvSpPr>
          <p:spPr>
            <a:xfrm rot="5400000" flipV="1">
              <a:off x="858466" y="4177352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6" name="Parallelogram 69"/>
          <p:cNvSpPr/>
          <p:nvPr/>
        </p:nvSpPr>
        <p:spPr>
          <a:xfrm rot="5400000" flipV="1">
            <a:off x="1131731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Parallelogram 70"/>
          <p:cNvSpPr/>
          <p:nvPr/>
        </p:nvSpPr>
        <p:spPr>
          <a:xfrm rot="5400000" flipV="1">
            <a:off x="1265022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Parallelogram 71"/>
          <p:cNvSpPr/>
          <p:nvPr/>
        </p:nvSpPr>
        <p:spPr>
          <a:xfrm rot="5400000" flipV="1">
            <a:off x="1664893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Parallelogram 72"/>
          <p:cNvSpPr/>
          <p:nvPr/>
        </p:nvSpPr>
        <p:spPr>
          <a:xfrm rot="5400000" flipV="1">
            <a:off x="2331346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Parallelogram 73"/>
          <p:cNvSpPr/>
          <p:nvPr/>
        </p:nvSpPr>
        <p:spPr>
          <a:xfrm rot="5400000" flipV="1">
            <a:off x="2597927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Rectangle 74"/>
          <p:cNvSpPr/>
          <p:nvPr/>
        </p:nvSpPr>
        <p:spPr>
          <a:xfrm>
            <a:off x="1259632" y="2066946"/>
            <a:ext cx="2088231" cy="119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Rectangle 75"/>
          <p:cNvSpPr/>
          <p:nvPr/>
        </p:nvSpPr>
        <p:spPr>
          <a:xfrm>
            <a:off x="1259633" y="3606122"/>
            <a:ext cx="2088231" cy="11624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Parallelogram 92"/>
          <p:cNvSpPr/>
          <p:nvPr/>
        </p:nvSpPr>
        <p:spPr>
          <a:xfrm rot="5400000" flipV="1">
            <a:off x="1798184" y="404055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7" name="Straight Arrow Connector 96"/>
          <p:cNvCxnSpPr>
            <a:stCxn id="208" idx="2"/>
            <a:endCxn id="156" idx="5"/>
          </p:cNvCxnSpPr>
          <p:nvPr/>
        </p:nvCxnSpPr>
        <p:spPr>
          <a:xfrm>
            <a:off x="1517657" y="2885347"/>
            <a:ext cx="666350" cy="96361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98"/>
          <p:cNvCxnSpPr>
            <a:stCxn id="211" idx="2"/>
            <a:endCxn id="156" idx="5"/>
          </p:cNvCxnSpPr>
          <p:nvPr/>
        </p:nvCxnSpPr>
        <p:spPr>
          <a:xfrm>
            <a:off x="1651649" y="2885347"/>
            <a:ext cx="532358" cy="96361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01"/>
          <p:cNvCxnSpPr>
            <a:stCxn id="214" idx="2"/>
            <a:endCxn id="156" idx="5"/>
          </p:cNvCxnSpPr>
          <p:nvPr/>
        </p:nvCxnSpPr>
        <p:spPr>
          <a:xfrm>
            <a:off x="1784939" y="2886650"/>
            <a:ext cx="399068" cy="96231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04"/>
          <p:cNvCxnSpPr>
            <a:stCxn id="217" idx="2"/>
            <a:endCxn id="156" idx="5"/>
          </p:cNvCxnSpPr>
          <p:nvPr/>
        </p:nvCxnSpPr>
        <p:spPr>
          <a:xfrm>
            <a:off x="1918230" y="2886650"/>
            <a:ext cx="265777" cy="96231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07"/>
          <p:cNvCxnSpPr>
            <a:stCxn id="220" idx="2"/>
            <a:endCxn id="156" idx="5"/>
          </p:cNvCxnSpPr>
          <p:nvPr/>
        </p:nvCxnSpPr>
        <p:spPr>
          <a:xfrm>
            <a:off x="2051520" y="2886650"/>
            <a:ext cx="132487" cy="96231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Parallelogram 110"/>
          <p:cNvSpPr/>
          <p:nvPr/>
        </p:nvSpPr>
        <p:spPr>
          <a:xfrm rot="5400000" flipV="1">
            <a:off x="5705089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Parallelogram 111"/>
          <p:cNvSpPr/>
          <p:nvPr/>
        </p:nvSpPr>
        <p:spPr>
          <a:xfrm rot="5400000" flipV="1">
            <a:off x="5838379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Parallelogram 112"/>
          <p:cNvSpPr/>
          <p:nvPr/>
        </p:nvSpPr>
        <p:spPr>
          <a:xfrm rot="5400000" flipV="1">
            <a:off x="6238251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Parallelogram 113"/>
          <p:cNvSpPr/>
          <p:nvPr/>
        </p:nvSpPr>
        <p:spPr>
          <a:xfrm rot="5400000" flipV="1">
            <a:off x="6904703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Parallelogram 114"/>
          <p:cNvSpPr/>
          <p:nvPr/>
        </p:nvSpPr>
        <p:spPr>
          <a:xfrm rot="5400000" flipV="1">
            <a:off x="7171284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Rectangle 115"/>
          <p:cNvSpPr/>
          <p:nvPr/>
        </p:nvSpPr>
        <p:spPr>
          <a:xfrm>
            <a:off x="5832990" y="2060848"/>
            <a:ext cx="2159339" cy="119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Rectangle 116"/>
          <p:cNvSpPr/>
          <p:nvPr/>
        </p:nvSpPr>
        <p:spPr>
          <a:xfrm>
            <a:off x="5832991" y="3600024"/>
            <a:ext cx="2159338" cy="11685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Group 129"/>
          <p:cNvGrpSpPr/>
          <p:nvPr/>
        </p:nvGrpSpPr>
        <p:grpSpPr>
          <a:xfrm>
            <a:off x="5993342" y="2204170"/>
            <a:ext cx="195346" cy="771642"/>
            <a:chOff x="877643" y="3911897"/>
            <a:chExt cx="203504" cy="744084"/>
          </a:xfrm>
        </p:grpSpPr>
        <p:sp>
          <p:nvSpPr>
            <p:cNvPr id="172" name="Parallelogram 130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rgbClr val="000000"/>
                </a:gs>
                <a:gs pos="12000">
                  <a:srgbClr val="400040"/>
                </a:gs>
                <a:gs pos="100000">
                  <a:srgbClr val="8F004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Parallelogram 131"/>
            <p:cNvSpPr/>
            <p:nvPr/>
          </p:nvSpPr>
          <p:spPr>
            <a:xfrm rot="5400000" flipV="1">
              <a:off x="816706" y="4204691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4" name="Group 132"/>
          <p:cNvGrpSpPr/>
          <p:nvPr/>
        </p:nvGrpSpPr>
        <p:grpSpPr>
          <a:xfrm>
            <a:off x="6127333" y="2204170"/>
            <a:ext cx="195346" cy="771642"/>
            <a:chOff x="877643" y="3911897"/>
            <a:chExt cx="203504" cy="744084"/>
          </a:xfrm>
        </p:grpSpPr>
        <p:sp>
          <p:nvSpPr>
            <p:cNvPr id="175" name="Parallelogram 133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Parallelogram 134"/>
            <p:cNvSpPr/>
            <p:nvPr/>
          </p:nvSpPr>
          <p:spPr>
            <a:xfrm rot="5400000" flipV="1">
              <a:off x="816706" y="4242791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7" name="Group 135"/>
          <p:cNvGrpSpPr/>
          <p:nvPr/>
        </p:nvGrpSpPr>
        <p:grpSpPr>
          <a:xfrm>
            <a:off x="6260624" y="2205473"/>
            <a:ext cx="195346" cy="771642"/>
            <a:chOff x="877643" y="3911897"/>
            <a:chExt cx="203504" cy="744084"/>
          </a:xfrm>
        </p:grpSpPr>
        <p:sp>
          <p:nvSpPr>
            <p:cNvPr id="178" name="Parallelogram 136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Parallelogram 137"/>
            <p:cNvSpPr/>
            <p:nvPr/>
          </p:nvSpPr>
          <p:spPr>
            <a:xfrm rot="5400000" flipV="1">
              <a:off x="858466" y="4310700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0" name="Group 138"/>
          <p:cNvGrpSpPr/>
          <p:nvPr/>
        </p:nvGrpSpPr>
        <p:grpSpPr>
          <a:xfrm>
            <a:off x="6393914" y="2205473"/>
            <a:ext cx="195346" cy="771642"/>
            <a:chOff x="877643" y="3911897"/>
            <a:chExt cx="203504" cy="744084"/>
          </a:xfrm>
        </p:grpSpPr>
        <p:sp>
          <p:nvSpPr>
            <p:cNvPr id="181" name="Parallelogram 139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Parallelogram 140"/>
            <p:cNvSpPr/>
            <p:nvPr/>
          </p:nvSpPr>
          <p:spPr>
            <a:xfrm rot="5400000" flipV="1">
              <a:off x="858466" y="4310700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3" name="Group 141"/>
          <p:cNvGrpSpPr/>
          <p:nvPr/>
        </p:nvGrpSpPr>
        <p:grpSpPr>
          <a:xfrm>
            <a:off x="6527205" y="2205473"/>
            <a:ext cx="195346" cy="771642"/>
            <a:chOff x="877643" y="3911897"/>
            <a:chExt cx="203504" cy="744084"/>
          </a:xfrm>
        </p:grpSpPr>
        <p:sp>
          <p:nvSpPr>
            <p:cNvPr id="184" name="Parallelogram 142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Parallelogram 143"/>
            <p:cNvSpPr/>
            <p:nvPr/>
          </p:nvSpPr>
          <p:spPr>
            <a:xfrm rot="5400000" flipV="1">
              <a:off x="858466" y="4177352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6" name="Group 144"/>
          <p:cNvGrpSpPr/>
          <p:nvPr/>
        </p:nvGrpSpPr>
        <p:grpSpPr>
          <a:xfrm>
            <a:off x="6720120" y="2204547"/>
            <a:ext cx="195346" cy="771642"/>
            <a:chOff x="877643" y="3911897"/>
            <a:chExt cx="203504" cy="744084"/>
          </a:xfrm>
        </p:grpSpPr>
        <p:sp>
          <p:nvSpPr>
            <p:cNvPr id="187" name="Parallelogram 145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Parallelogram 146"/>
            <p:cNvSpPr/>
            <p:nvPr/>
          </p:nvSpPr>
          <p:spPr>
            <a:xfrm rot="5400000" flipV="1">
              <a:off x="839416" y="4164652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9" name="Parallelogram 147"/>
          <p:cNvSpPr/>
          <p:nvPr/>
        </p:nvSpPr>
        <p:spPr>
          <a:xfrm rot="5400000" flipV="1">
            <a:off x="6372259" y="3589070"/>
            <a:ext cx="771646" cy="195348"/>
          </a:xfrm>
          <a:prstGeom prst="parallelogram">
            <a:avLst>
              <a:gd name="adj" fmla="val 9886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Parallelogram 119"/>
          <p:cNvSpPr/>
          <p:nvPr/>
        </p:nvSpPr>
        <p:spPr>
          <a:xfrm rot="5400000" flipV="1">
            <a:off x="6504832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Parallelogram 120"/>
          <p:cNvSpPr/>
          <p:nvPr/>
        </p:nvSpPr>
        <p:spPr>
          <a:xfrm rot="5400000" flipV="1">
            <a:off x="6638122" y="4027742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2" name="Curved Connector 149"/>
          <p:cNvCxnSpPr>
            <a:stCxn id="189" idx="5"/>
            <a:endCxn id="187" idx="4"/>
          </p:cNvCxnSpPr>
          <p:nvPr/>
        </p:nvCxnSpPr>
        <p:spPr>
          <a:xfrm rot="5400000" flipH="1" flipV="1">
            <a:off x="6433216" y="2915235"/>
            <a:ext cx="807117" cy="157384"/>
          </a:xfrm>
          <a:prstGeom prst="curvedConnector4">
            <a:avLst>
              <a:gd name="adj1" fmla="val 55818"/>
              <a:gd name="adj2" fmla="val 245250"/>
            </a:avLst>
          </a:prstGeom>
          <a:ln w="19050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Parallelogram 39"/>
          <p:cNvSpPr/>
          <p:nvPr/>
        </p:nvSpPr>
        <p:spPr>
          <a:xfrm rot="5400000" flipV="1">
            <a:off x="4085637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Parallelogram 160"/>
          <p:cNvSpPr/>
          <p:nvPr/>
        </p:nvSpPr>
        <p:spPr>
          <a:xfrm rot="5400000" flipV="1">
            <a:off x="4343558" y="3603974"/>
            <a:ext cx="290008" cy="73418"/>
          </a:xfrm>
          <a:prstGeom prst="parallelogram">
            <a:avLst>
              <a:gd name="adj" fmla="val 98864"/>
            </a:avLst>
          </a:prstGeom>
          <a:noFill/>
          <a:ln w="127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Parallelogram 90"/>
          <p:cNvSpPr/>
          <p:nvPr/>
        </p:nvSpPr>
        <p:spPr>
          <a:xfrm rot="5400000" flipV="1">
            <a:off x="1931474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Parallelogram 91"/>
          <p:cNvSpPr/>
          <p:nvPr/>
        </p:nvSpPr>
        <p:spPr>
          <a:xfrm rot="5400000" flipV="1">
            <a:off x="2064765" y="4033840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8" name="Straight Arrow Connector 162"/>
          <p:cNvCxnSpPr>
            <a:stCxn id="208" idx="2"/>
            <a:endCxn id="146" idx="5"/>
          </p:cNvCxnSpPr>
          <p:nvPr/>
        </p:nvCxnSpPr>
        <p:spPr>
          <a:xfrm flipH="1">
            <a:off x="1517554" y="2885347"/>
            <a:ext cx="103" cy="95690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63"/>
          <p:cNvCxnSpPr>
            <a:stCxn id="211" idx="2"/>
            <a:endCxn id="146" idx="5"/>
          </p:cNvCxnSpPr>
          <p:nvPr/>
        </p:nvCxnSpPr>
        <p:spPr>
          <a:xfrm flipH="1">
            <a:off x="1517554" y="2885347"/>
            <a:ext cx="134095" cy="95690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64"/>
          <p:cNvCxnSpPr>
            <a:stCxn id="214" idx="2"/>
            <a:endCxn id="146" idx="5"/>
          </p:cNvCxnSpPr>
          <p:nvPr/>
        </p:nvCxnSpPr>
        <p:spPr>
          <a:xfrm flipH="1">
            <a:off x="1517554" y="2886650"/>
            <a:ext cx="267385" cy="95560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165"/>
          <p:cNvCxnSpPr>
            <a:stCxn id="220" idx="2"/>
            <a:endCxn id="146" idx="5"/>
          </p:cNvCxnSpPr>
          <p:nvPr/>
        </p:nvCxnSpPr>
        <p:spPr>
          <a:xfrm flipH="1">
            <a:off x="1517554" y="2886650"/>
            <a:ext cx="533966" cy="95560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177"/>
          <p:cNvCxnSpPr>
            <a:stCxn id="208" idx="2"/>
            <a:endCxn id="150" idx="5"/>
          </p:cNvCxnSpPr>
          <p:nvPr/>
        </p:nvCxnSpPr>
        <p:spPr>
          <a:xfrm>
            <a:off x="1517657" y="2885347"/>
            <a:ext cx="1466093" cy="95690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178"/>
          <p:cNvCxnSpPr>
            <a:stCxn id="211" idx="2"/>
            <a:endCxn id="150" idx="5"/>
          </p:cNvCxnSpPr>
          <p:nvPr/>
        </p:nvCxnSpPr>
        <p:spPr>
          <a:xfrm>
            <a:off x="1651649" y="2885347"/>
            <a:ext cx="1332101" cy="95690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179"/>
          <p:cNvCxnSpPr>
            <a:stCxn id="214" idx="2"/>
            <a:endCxn id="150" idx="5"/>
          </p:cNvCxnSpPr>
          <p:nvPr/>
        </p:nvCxnSpPr>
        <p:spPr>
          <a:xfrm>
            <a:off x="1784939" y="2886650"/>
            <a:ext cx="1198811" cy="95560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180"/>
          <p:cNvCxnSpPr>
            <a:stCxn id="220" idx="2"/>
            <a:endCxn id="150" idx="5"/>
          </p:cNvCxnSpPr>
          <p:nvPr/>
        </p:nvCxnSpPr>
        <p:spPr>
          <a:xfrm>
            <a:off x="2051520" y="2886650"/>
            <a:ext cx="932230" cy="95560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181"/>
          <p:cNvCxnSpPr>
            <a:stCxn id="217" idx="2"/>
            <a:endCxn id="150" idx="5"/>
          </p:cNvCxnSpPr>
          <p:nvPr/>
        </p:nvCxnSpPr>
        <p:spPr>
          <a:xfrm>
            <a:off x="1918230" y="2886650"/>
            <a:ext cx="1065520" cy="955605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66"/>
          <p:cNvGrpSpPr/>
          <p:nvPr/>
        </p:nvGrpSpPr>
        <p:grpSpPr>
          <a:xfrm>
            <a:off x="1419984" y="2210268"/>
            <a:ext cx="195346" cy="771642"/>
            <a:chOff x="877643" y="3911897"/>
            <a:chExt cx="203504" cy="744084"/>
          </a:xfrm>
        </p:grpSpPr>
        <p:sp>
          <p:nvSpPr>
            <p:cNvPr id="208" name="Parallelogram 67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rgbClr val="000000"/>
                </a:gs>
                <a:gs pos="12000">
                  <a:srgbClr val="400040"/>
                </a:gs>
                <a:gs pos="100000">
                  <a:srgbClr val="8F0040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Parallelogram 68"/>
            <p:cNvSpPr/>
            <p:nvPr/>
          </p:nvSpPr>
          <p:spPr>
            <a:xfrm rot="5400000" flipV="1">
              <a:off x="816706" y="4204691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0" name="Group 78"/>
          <p:cNvGrpSpPr/>
          <p:nvPr/>
        </p:nvGrpSpPr>
        <p:grpSpPr>
          <a:xfrm>
            <a:off x="1553976" y="2210268"/>
            <a:ext cx="195346" cy="771642"/>
            <a:chOff x="877643" y="3911897"/>
            <a:chExt cx="203504" cy="744084"/>
          </a:xfrm>
        </p:grpSpPr>
        <p:sp>
          <p:nvSpPr>
            <p:cNvPr id="211" name="Parallelogram 79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Parallelogram 80"/>
            <p:cNvSpPr/>
            <p:nvPr/>
          </p:nvSpPr>
          <p:spPr>
            <a:xfrm rot="5400000" flipV="1">
              <a:off x="816706" y="4242791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3" name="Group 81"/>
          <p:cNvGrpSpPr/>
          <p:nvPr/>
        </p:nvGrpSpPr>
        <p:grpSpPr>
          <a:xfrm>
            <a:off x="1687266" y="2211571"/>
            <a:ext cx="195346" cy="771642"/>
            <a:chOff x="877643" y="3911897"/>
            <a:chExt cx="203504" cy="744084"/>
          </a:xfrm>
        </p:grpSpPr>
        <p:sp>
          <p:nvSpPr>
            <p:cNvPr id="214" name="Parallelogram 82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Parallelogram 83"/>
            <p:cNvSpPr/>
            <p:nvPr/>
          </p:nvSpPr>
          <p:spPr>
            <a:xfrm rot="5400000" flipV="1">
              <a:off x="858466" y="4310700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6" name="Group 84"/>
          <p:cNvGrpSpPr/>
          <p:nvPr/>
        </p:nvGrpSpPr>
        <p:grpSpPr>
          <a:xfrm>
            <a:off x="1820557" y="2211571"/>
            <a:ext cx="195346" cy="771642"/>
            <a:chOff x="877643" y="3911897"/>
            <a:chExt cx="203504" cy="744084"/>
          </a:xfrm>
        </p:grpSpPr>
        <p:sp>
          <p:nvSpPr>
            <p:cNvPr id="217" name="Parallelogram 85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Parallelogram 86"/>
            <p:cNvSpPr/>
            <p:nvPr/>
          </p:nvSpPr>
          <p:spPr>
            <a:xfrm rot="5400000" flipV="1">
              <a:off x="858466" y="4310700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9" name="Group 87"/>
          <p:cNvGrpSpPr/>
          <p:nvPr/>
        </p:nvGrpSpPr>
        <p:grpSpPr>
          <a:xfrm>
            <a:off x="1953847" y="2211571"/>
            <a:ext cx="195346" cy="771642"/>
            <a:chOff x="877643" y="3911897"/>
            <a:chExt cx="203504" cy="744084"/>
          </a:xfrm>
        </p:grpSpPr>
        <p:sp>
          <p:nvSpPr>
            <p:cNvPr id="220" name="Parallelogram 88"/>
            <p:cNvSpPr/>
            <p:nvPr/>
          </p:nvSpPr>
          <p:spPr>
            <a:xfrm rot="5400000" flipV="1">
              <a:off x="607353" y="4182187"/>
              <a:ext cx="744084" cy="203504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Parallelogram 89"/>
            <p:cNvSpPr/>
            <p:nvPr/>
          </p:nvSpPr>
          <p:spPr>
            <a:xfrm rot="5400000" flipV="1">
              <a:off x="858466" y="4177352"/>
              <a:ext cx="279650" cy="76484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1635666" y="3326217"/>
            <a:ext cx="377692" cy="3191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…</a:t>
            </a:r>
            <a:endParaRPr lang="ko-KR" altLang="en-US" sz="1400" b="1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138155" y="3326217"/>
            <a:ext cx="377692" cy="3191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…</a:t>
            </a:r>
            <a:endParaRPr lang="ko-KR" altLang="en-US" sz="1400" b="1" dirty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4" name="Parallelogram 40"/>
          <p:cNvSpPr/>
          <p:nvPr/>
        </p:nvSpPr>
        <p:spPr>
          <a:xfrm rot="5400000" flipV="1">
            <a:off x="4239738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" name="Parallelogram 41"/>
          <p:cNvSpPr/>
          <p:nvPr/>
        </p:nvSpPr>
        <p:spPr>
          <a:xfrm rot="5400000" flipV="1">
            <a:off x="4373028" y="4041014"/>
            <a:ext cx="771646" cy="195348"/>
          </a:xfrm>
          <a:prstGeom prst="parallelogram">
            <a:avLst>
              <a:gd name="adj" fmla="val 98864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288816" y="4964138"/>
            <a:ext cx="2399177" cy="386636"/>
            <a:chOff x="1254197" y="4873230"/>
            <a:chExt cx="2399177" cy="38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1532501" y="4912659"/>
                  <a:ext cx="21208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 smtClean="0">
                      <a:solidFill>
                        <a:srgbClr val="FF0000"/>
                      </a:solidFill>
                      <a:latin typeface="helvetica" pitchFamily="34" charset="0"/>
                      <a:cs typeface="helvetica" pitchFamily="34" charset="0"/>
                    </a:rPr>
                    <a:t>Tracked frames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𝓣</m:t>
                          </m:r>
                        </m:e>
                        <m:sub>
                          <m:r>
                            <a:rPr lang="en-US" altLang="ko-KR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𝐤</m:t>
                          </m:r>
                          <m:r>
                            <a:rPr lang="en-US" altLang="ko-KR" sz="16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1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ko-KR" altLang="en-US" sz="1600" dirty="0">
                    <a:solidFill>
                      <a:srgbClr val="FF0000"/>
                    </a:solidFill>
                    <a:latin typeface="helvetica" pitchFamily="34" charset="0"/>
                    <a:cs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501" y="4912659"/>
                  <a:ext cx="212087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37" t="-5455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직사각형 110"/>
            <p:cNvSpPr/>
            <p:nvPr/>
          </p:nvSpPr>
          <p:spPr>
            <a:xfrm rot="16200000">
              <a:off x="1193459" y="4933968"/>
              <a:ext cx="386636" cy="265160"/>
            </a:xfrm>
            <a:prstGeom prst="rect">
              <a:avLst/>
            </a:prstGeom>
            <a:gradFill>
              <a:gsLst>
                <a:gs pos="93000">
                  <a:srgbClr val="FF0300"/>
                </a:gs>
                <a:gs pos="19000">
                  <a:srgbClr val="4D0808"/>
                </a:gs>
              </a:gsLst>
              <a:lin ang="16200000" scaled="1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729276" y="4972472"/>
            <a:ext cx="2689129" cy="400744"/>
            <a:chOff x="3963635" y="4881564"/>
            <a:chExt cx="2689129" cy="400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249751" y="4912657"/>
                  <a:ext cx="24030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elvetica" pitchFamily="34" charset="0"/>
                      <a:cs typeface="helvetica" pitchFamily="34" charset="0"/>
                    </a:rPr>
                    <a:t>Remaining frames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ko-KR" altLang="ko-KR" sz="16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𝓡</m:t>
                          </m:r>
                        </m:e>
                        <m:sub>
                          <m:r>
                            <a:rPr lang="en-US" altLang="ko-KR" sz="16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𝐤</m:t>
                          </m:r>
                          <m:r>
                            <a:rPr lang="en-US" altLang="ko-KR" sz="1600" b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1600" b="1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34" charset="0"/>
                    <a:cs typeface="helvetica" pitchFamily="34" charset="0"/>
                  </a:endParaRPr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51" y="4912657"/>
                  <a:ext cx="2403013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23" t="-5455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직사각형 111"/>
            <p:cNvSpPr/>
            <p:nvPr/>
          </p:nvSpPr>
          <p:spPr>
            <a:xfrm rot="16200000">
              <a:off x="3896390" y="4948809"/>
              <a:ext cx="400744" cy="266254"/>
            </a:xfrm>
            <a:prstGeom prst="rect">
              <a:avLst/>
            </a:prstGeom>
            <a:gradFill>
              <a:gsLst>
                <a:gs pos="93000">
                  <a:schemeClr val="bg1">
                    <a:lumMod val="95000"/>
                  </a:schemeClr>
                </a:gs>
                <a:gs pos="833">
                  <a:schemeClr val="tx1">
                    <a:lumMod val="65000"/>
                    <a:lumOff val="35000"/>
                  </a:schemeClr>
                </a:gs>
                <a:gs pos="19000">
                  <a:schemeClr val="bg1">
                    <a:lumMod val="50000"/>
                  </a:schemeClr>
                </a:gs>
              </a:gsLst>
              <a:lin ang="162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3029470" y="2137980"/>
            <a:ext cx="235912" cy="2359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1</a:t>
            </a:r>
            <a:endParaRPr lang="ko-KR" altLang="en-US" sz="2000" b="1" dirty="0"/>
          </a:p>
        </p:txBody>
      </p:sp>
      <p:sp>
        <p:nvSpPr>
          <p:cNvPr id="145" name="직사각형 144"/>
          <p:cNvSpPr/>
          <p:nvPr/>
        </p:nvSpPr>
        <p:spPr>
          <a:xfrm>
            <a:off x="5329151" y="2125405"/>
            <a:ext cx="235912" cy="2359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2</a:t>
            </a:r>
            <a:endParaRPr lang="ko-KR" altLang="en-US" sz="2000" b="1" dirty="0"/>
          </a:p>
        </p:txBody>
      </p:sp>
      <p:sp>
        <p:nvSpPr>
          <p:cNvPr id="155" name="직사각형 154"/>
          <p:cNvSpPr/>
          <p:nvPr/>
        </p:nvSpPr>
        <p:spPr>
          <a:xfrm>
            <a:off x="7693744" y="2132018"/>
            <a:ext cx="235912" cy="2359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3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6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1.11111E-6 -0.0613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6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89" grpId="0" animBg="1"/>
      <p:bldP spid="190" grpId="0" animBg="1"/>
      <p:bldP spid="191" grpId="0" animBg="1"/>
      <p:bldP spid="194" grpId="0" animBg="1"/>
      <p:bldP spid="194" grpId="1" animBg="1"/>
      <p:bldP spid="195" grpId="0" animBg="1"/>
      <p:bldP spid="196" grpId="0" animBg="1"/>
      <p:bldP spid="197" grpId="0" animBg="1"/>
      <p:bldP spid="222" grpId="0"/>
      <p:bldP spid="223" grpId="0"/>
      <p:bldP spid="224" grpId="0" animBg="1"/>
      <p:bldP spid="225" grpId="0" animBg="1"/>
      <p:bldP spid="115" grpId="0" animBg="1"/>
      <p:bldP spid="145" grpId="0" animBg="1"/>
      <p:bldP spid="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직사각형 114"/>
          <p:cNvSpPr/>
          <p:nvPr/>
        </p:nvSpPr>
        <p:spPr>
          <a:xfrm>
            <a:off x="3498920" y="1892169"/>
            <a:ext cx="2231051" cy="2976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6" name="직사각형 225"/>
          <p:cNvSpPr/>
          <p:nvPr/>
        </p:nvSpPr>
        <p:spPr>
          <a:xfrm>
            <a:off x="1187624" y="1892169"/>
            <a:ext cx="2241376" cy="2976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Challenges</a:t>
            </a:r>
            <a:endParaRPr lang="ko-KR" altLang="en-US" dirty="0"/>
          </a:p>
        </p:txBody>
      </p:sp>
      <p:sp>
        <p:nvSpPr>
          <p:cNvPr id="113" name="직사각형 112"/>
          <p:cNvSpPr/>
          <p:nvPr/>
        </p:nvSpPr>
        <p:spPr>
          <a:xfrm>
            <a:off x="-468560" y="6207695"/>
            <a:ext cx="9100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Challenge 2 : How to select the easiest frame to track next ?</a:t>
            </a:r>
            <a:endParaRPr lang="ko-KR" altLang="en-US" sz="2000" dirty="0">
              <a:solidFill>
                <a:srgbClr val="297F6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107504" y="5775647"/>
            <a:ext cx="9065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Challenge 1 : How to propagate posterior between arbitrary frames ?</a:t>
            </a:r>
          </a:p>
        </p:txBody>
      </p:sp>
      <p:sp>
        <p:nvSpPr>
          <p:cNvPr id="230" name="직사각형 229"/>
          <p:cNvSpPr/>
          <p:nvPr/>
        </p:nvSpPr>
        <p:spPr>
          <a:xfrm>
            <a:off x="107504" y="5775647"/>
            <a:ext cx="9065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Challenge 1 : How to propagate posterior between arbitrary frames ?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043608" y="1370066"/>
            <a:ext cx="7131628" cy="4219174"/>
            <a:chOff x="1043608" y="1370066"/>
            <a:chExt cx="7131628" cy="4219174"/>
          </a:xfrm>
        </p:grpSpPr>
        <p:grpSp>
          <p:nvGrpSpPr>
            <p:cNvPr id="227" name="Group 153"/>
            <p:cNvGrpSpPr/>
            <p:nvPr/>
          </p:nvGrpSpPr>
          <p:grpSpPr>
            <a:xfrm>
              <a:off x="2375164" y="1582316"/>
              <a:ext cx="4806616" cy="507830"/>
              <a:chOff x="1913118" y="2770174"/>
              <a:chExt cx="5154285" cy="489694"/>
            </a:xfrm>
          </p:grpSpPr>
          <p:sp>
            <p:nvSpPr>
              <p:cNvPr id="228" name="U-Turn Arrow 151"/>
              <p:cNvSpPr/>
              <p:nvPr/>
            </p:nvSpPr>
            <p:spPr>
              <a:xfrm flipH="1">
                <a:off x="1913118" y="2770174"/>
                <a:ext cx="4969658" cy="402507"/>
              </a:xfrm>
              <a:prstGeom prst="uturnArrow">
                <a:avLst>
                  <a:gd name="adj1" fmla="val 25000"/>
                  <a:gd name="adj2" fmla="val 25000"/>
                  <a:gd name="adj3" fmla="val 34796"/>
                  <a:gd name="adj4" fmla="val 43750"/>
                  <a:gd name="adj5" fmla="val 7500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152"/>
              <p:cNvSpPr/>
              <p:nvPr/>
            </p:nvSpPr>
            <p:spPr>
              <a:xfrm>
                <a:off x="6549410" y="3068960"/>
                <a:ext cx="517993" cy="1909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1" name="Rectangle 150"/>
            <p:cNvSpPr/>
            <p:nvPr/>
          </p:nvSpPr>
          <p:spPr>
            <a:xfrm>
              <a:off x="1043608" y="1370066"/>
              <a:ext cx="7131628" cy="4219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43" name="Group 51"/>
            <p:cNvGrpSpPr/>
            <p:nvPr/>
          </p:nvGrpSpPr>
          <p:grpSpPr>
            <a:xfrm>
              <a:off x="3728248" y="2217442"/>
              <a:ext cx="195346" cy="771642"/>
              <a:chOff x="877643" y="3911897"/>
              <a:chExt cx="203504" cy="744084"/>
            </a:xfrm>
          </p:grpSpPr>
          <p:sp>
            <p:nvSpPr>
              <p:cNvPr id="344" name="Parallelogram 32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0">
                    <a:srgbClr val="000000"/>
                  </a:gs>
                  <a:gs pos="12000">
                    <a:srgbClr val="400040"/>
                  </a:gs>
                  <a:gs pos="100000">
                    <a:srgbClr val="8F0040"/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5" name="Parallelogram 33"/>
              <p:cNvSpPr/>
              <p:nvPr/>
            </p:nvSpPr>
            <p:spPr>
              <a:xfrm rot="5400000" flipV="1">
                <a:off x="816706" y="4204691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6" name="Parallelogram 34"/>
            <p:cNvSpPr/>
            <p:nvPr/>
          </p:nvSpPr>
          <p:spPr>
            <a:xfrm rot="5400000" flipV="1">
              <a:off x="3439995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Parallelogram 35"/>
            <p:cNvSpPr/>
            <p:nvPr/>
          </p:nvSpPr>
          <p:spPr>
            <a:xfrm rot="5400000" flipV="1">
              <a:off x="3573286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Parallelogram 38"/>
            <p:cNvSpPr/>
            <p:nvPr/>
          </p:nvSpPr>
          <p:spPr>
            <a:xfrm rot="5400000" flipV="1">
              <a:off x="3973157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Parallelogram 43"/>
            <p:cNvSpPr/>
            <p:nvPr/>
          </p:nvSpPr>
          <p:spPr>
            <a:xfrm rot="5400000" flipV="1">
              <a:off x="4639609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Parallelogram 45"/>
            <p:cNvSpPr/>
            <p:nvPr/>
          </p:nvSpPr>
          <p:spPr>
            <a:xfrm rot="5400000" flipV="1">
              <a:off x="4906190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Rectangle 47"/>
            <p:cNvSpPr/>
            <p:nvPr/>
          </p:nvSpPr>
          <p:spPr>
            <a:xfrm>
              <a:off x="3567896" y="2074120"/>
              <a:ext cx="2066217" cy="119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Rectangle 48"/>
            <p:cNvSpPr/>
            <p:nvPr/>
          </p:nvSpPr>
          <p:spPr>
            <a:xfrm>
              <a:off x="3567897" y="3613296"/>
              <a:ext cx="2066217" cy="115524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53" name="Group 52"/>
            <p:cNvGrpSpPr/>
            <p:nvPr/>
          </p:nvGrpSpPr>
          <p:grpSpPr>
            <a:xfrm>
              <a:off x="3862239" y="2217442"/>
              <a:ext cx="195346" cy="771642"/>
              <a:chOff x="877643" y="3911897"/>
              <a:chExt cx="203504" cy="744084"/>
            </a:xfrm>
          </p:grpSpPr>
          <p:sp>
            <p:nvSpPr>
              <p:cNvPr id="354" name="Parallelogram 53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5" name="Parallelogram 54"/>
              <p:cNvSpPr/>
              <p:nvPr/>
            </p:nvSpPr>
            <p:spPr>
              <a:xfrm rot="5400000" flipV="1">
                <a:off x="816706" y="4242791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6" name="Group 55"/>
            <p:cNvGrpSpPr/>
            <p:nvPr/>
          </p:nvGrpSpPr>
          <p:grpSpPr>
            <a:xfrm>
              <a:off x="3995530" y="2218745"/>
              <a:ext cx="195346" cy="771642"/>
              <a:chOff x="877643" y="3911897"/>
              <a:chExt cx="203504" cy="744084"/>
            </a:xfrm>
          </p:grpSpPr>
          <p:sp>
            <p:nvSpPr>
              <p:cNvPr id="357" name="Parallelogram 56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8" name="Parallelogram 57"/>
              <p:cNvSpPr/>
              <p:nvPr/>
            </p:nvSpPr>
            <p:spPr>
              <a:xfrm rot="5400000" flipV="1">
                <a:off x="858466" y="4310700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9" name="Group 58"/>
            <p:cNvGrpSpPr/>
            <p:nvPr/>
          </p:nvGrpSpPr>
          <p:grpSpPr>
            <a:xfrm>
              <a:off x="4128820" y="2218745"/>
              <a:ext cx="195346" cy="771642"/>
              <a:chOff x="877643" y="3911897"/>
              <a:chExt cx="203504" cy="744084"/>
            </a:xfrm>
          </p:grpSpPr>
          <p:sp>
            <p:nvSpPr>
              <p:cNvPr id="360" name="Parallelogram 59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1" name="Parallelogram 60"/>
              <p:cNvSpPr/>
              <p:nvPr/>
            </p:nvSpPr>
            <p:spPr>
              <a:xfrm rot="5400000" flipV="1">
                <a:off x="858466" y="4310700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2" name="Group 61"/>
            <p:cNvGrpSpPr/>
            <p:nvPr/>
          </p:nvGrpSpPr>
          <p:grpSpPr>
            <a:xfrm>
              <a:off x="4262111" y="2218745"/>
              <a:ext cx="195346" cy="771642"/>
              <a:chOff x="877643" y="3911897"/>
              <a:chExt cx="203504" cy="744084"/>
            </a:xfrm>
          </p:grpSpPr>
          <p:sp>
            <p:nvSpPr>
              <p:cNvPr id="363" name="Parallelogram 62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4" name="Parallelogram 63"/>
              <p:cNvSpPr/>
              <p:nvPr/>
            </p:nvSpPr>
            <p:spPr>
              <a:xfrm rot="5400000" flipV="1">
                <a:off x="858466" y="4177352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5" name="Parallelogram 69"/>
            <p:cNvSpPr/>
            <p:nvPr/>
          </p:nvSpPr>
          <p:spPr>
            <a:xfrm rot="5400000" flipV="1">
              <a:off x="1131731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Parallelogram 70"/>
            <p:cNvSpPr/>
            <p:nvPr/>
          </p:nvSpPr>
          <p:spPr>
            <a:xfrm rot="5400000" flipV="1">
              <a:off x="1265022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Parallelogram 71"/>
            <p:cNvSpPr/>
            <p:nvPr/>
          </p:nvSpPr>
          <p:spPr>
            <a:xfrm rot="5400000" flipV="1">
              <a:off x="1664893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Parallelogram 72"/>
            <p:cNvSpPr/>
            <p:nvPr/>
          </p:nvSpPr>
          <p:spPr>
            <a:xfrm rot="5400000" flipV="1">
              <a:off x="2331346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Parallelogram 73"/>
            <p:cNvSpPr/>
            <p:nvPr/>
          </p:nvSpPr>
          <p:spPr>
            <a:xfrm rot="5400000" flipV="1">
              <a:off x="2597927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Rectangle 74"/>
            <p:cNvSpPr/>
            <p:nvPr/>
          </p:nvSpPr>
          <p:spPr>
            <a:xfrm>
              <a:off x="1259632" y="2066946"/>
              <a:ext cx="2088231" cy="119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Rectangle 75"/>
            <p:cNvSpPr/>
            <p:nvPr/>
          </p:nvSpPr>
          <p:spPr>
            <a:xfrm>
              <a:off x="1259633" y="3606122"/>
              <a:ext cx="2088231" cy="116241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Parallelogram 92"/>
            <p:cNvSpPr/>
            <p:nvPr/>
          </p:nvSpPr>
          <p:spPr>
            <a:xfrm rot="5400000" flipV="1">
              <a:off x="1798184" y="404055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73" name="Straight Arrow Connector 96"/>
            <p:cNvCxnSpPr>
              <a:stCxn id="421" idx="2"/>
              <a:endCxn id="372" idx="5"/>
            </p:cNvCxnSpPr>
            <p:nvPr/>
          </p:nvCxnSpPr>
          <p:spPr>
            <a:xfrm>
              <a:off x="1517657" y="2885347"/>
              <a:ext cx="666350" cy="96361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98"/>
            <p:cNvCxnSpPr>
              <a:stCxn id="424" idx="2"/>
              <a:endCxn id="372" idx="5"/>
            </p:cNvCxnSpPr>
            <p:nvPr/>
          </p:nvCxnSpPr>
          <p:spPr>
            <a:xfrm>
              <a:off x="1651649" y="2885347"/>
              <a:ext cx="532358" cy="96361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101"/>
            <p:cNvCxnSpPr>
              <a:stCxn id="427" idx="2"/>
              <a:endCxn id="372" idx="5"/>
            </p:cNvCxnSpPr>
            <p:nvPr/>
          </p:nvCxnSpPr>
          <p:spPr>
            <a:xfrm>
              <a:off x="1784939" y="2886650"/>
              <a:ext cx="399068" cy="96231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104"/>
            <p:cNvCxnSpPr>
              <a:stCxn id="430" idx="2"/>
              <a:endCxn id="372" idx="5"/>
            </p:cNvCxnSpPr>
            <p:nvPr/>
          </p:nvCxnSpPr>
          <p:spPr>
            <a:xfrm>
              <a:off x="1918230" y="2886650"/>
              <a:ext cx="265777" cy="96231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107"/>
            <p:cNvCxnSpPr>
              <a:stCxn id="433" idx="2"/>
              <a:endCxn id="372" idx="5"/>
            </p:cNvCxnSpPr>
            <p:nvPr/>
          </p:nvCxnSpPr>
          <p:spPr>
            <a:xfrm>
              <a:off x="2051520" y="2886650"/>
              <a:ext cx="132487" cy="96231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Parallelogram 110"/>
            <p:cNvSpPr/>
            <p:nvPr/>
          </p:nvSpPr>
          <p:spPr>
            <a:xfrm rot="5400000" flipV="1">
              <a:off x="5705089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Parallelogram 111"/>
            <p:cNvSpPr/>
            <p:nvPr/>
          </p:nvSpPr>
          <p:spPr>
            <a:xfrm rot="5400000" flipV="1">
              <a:off x="5838379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0" name="Parallelogram 112"/>
            <p:cNvSpPr/>
            <p:nvPr/>
          </p:nvSpPr>
          <p:spPr>
            <a:xfrm rot="5400000" flipV="1">
              <a:off x="6238251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1" name="Parallelogram 113"/>
            <p:cNvSpPr/>
            <p:nvPr/>
          </p:nvSpPr>
          <p:spPr>
            <a:xfrm rot="5400000" flipV="1">
              <a:off x="6904703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Parallelogram 114"/>
            <p:cNvSpPr/>
            <p:nvPr/>
          </p:nvSpPr>
          <p:spPr>
            <a:xfrm rot="5400000" flipV="1">
              <a:off x="7171284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Rectangle 115"/>
            <p:cNvSpPr/>
            <p:nvPr/>
          </p:nvSpPr>
          <p:spPr>
            <a:xfrm>
              <a:off x="5832990" y="2060848"/>
              <a:ext cx="2159339" cy="119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4" name="Rectangle 116"/>
            <p:cNvSpPr/>
            <p:nvPr/>
          </p:nvSpPr>
          <p:spPr>
            <a:xfrm>
              <a:off x="5832991" y="3600024"/>
              <a:ext cx="2159338" cy="116851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5" name="Group 129"/>
            <p:cNvGrpSpPr/>
            <p:nvPr/>
          </p:nvGrpSpPr>
          <p:grpSpPr>
            <a:xfrm>
              <a:off x="5993342" y="2204170"/>
              <a:ext cx="195346" cy="771642"/>
              <a:chOff x="877643" y="3911897"/>
              <a:chExt cx="203504" cy="744084"/>
            </a:xfrm>
          </p:grpSpPr>
          <p:sp>
            <p:nvSpPr>
              <p:cNvPr id="386" name="Parallelogram 130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0">
                    <a:srgbClr val="000000"/>
                  </a:gs>
                  <a:gs pos="12000">
                    <a:srgbClr val="400040"/>
                  </a:gs>
                  <a:gs pos="100000">
                    <a:srgbClr val="8F0040"/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7" name="Parallelogram 131"/>
              <p:cNvSpPr/>
              <p:nvPr/>
            </p:nvSpPr>
            <p:spPr>
              <a:xfrm rot="5400000" flipV="1">
                <a:off x="816706" y="4204691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8" name="Group 132"/>
            <p:cNvGrpSpPr/>
            <p:nvPr/>
          </p:nvGrpSpPr>
          <p:grpSpPr>
            <a:xfrm>
              <a:off x="6127333" y="2204170"/>
              <a:ext cx="195346" cy="771642"/>
              <a:chOff x="877643" y="3911897"/>
              <a:chExt cx="203504" cy="744084"/>
            </a:xfrm>
          </p:grpSpPr>
          <p:sp>
            <p:nvSpPr>
              <p:cNvPr id="389" name="Parallelogram 133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0" name="Parallelogram 134"/>
              <p:cNvSpPr/>
              <p:nvPr/>
            </p:nvSpPr>
            <p:spPr>
              <a:xfrm rot="5400000" flipV="1">
                <a:off x="816706" y="4242791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1" name="Group 135"/>
            <p:cNvGrpSpPr/>
            <p:nvPr/>
          </p:nvGrpSpPr>
          <p:grpSpPr>
            <a:xfrm>
              <a:off x="6260624" y="2205473"/>
              <a:ext cx="195346" cy="771642"/>
              <a:chOff x="877643" y="3911897"/>
              <a:chExt cx="203504" cy="744084"/>
            </a:xfrm>
          </p:grpSpPr>
          <p:sp>
            <p:nvSpPr>
              <p:cNvPr id="392" name="Parallelogram 136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3" name="Parallelogram 137"/>
              <p:cNvSpPr/>
              <p:nvPr/>
            </p:nvSpPr>
            <p:spPr>
              <a:xfrm rot="5400000" flipV="1">
                <a:off x="858466" y="4310700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4" name="Group 138"/>
            <p:cNvGrpSpPr/>
            <p:nvPr/>
          </p:nvGrpSpPr>
          <p:grpSpPr>
            <a:xfrm>
              <a:off x="6393914" y="2205473"/>
              <a:ext cx="195346" cy="771642"/>
              <a:chOff x="877643" y="3911897"/>
              <a:chExt cx="203504" cy="744084"/>
            </a:xfrm>
          </p:grpSpPr>
          <p:sp>
            <p:nvSpPr>
              <p:cNvPr id="395" name="Parallelogram 139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6" name="Parallelogram 140"/>
              <p:cNvSpPr/>
              <p:nvPr/>
            </p:nvSpPr>
            <p:spPr>
              <a:xfrm rot="5400000" flipV="1">
                <a:off x="858466" y="4310700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7" name="Group 141"/>
            <p:cNvGrpSpPr/>
            <p:nvPr/>
          </p:nvGrpSpPr>
          <p:grpSpPr>
            <a:xfrm>
              <a:off x="6527205" y="2205473"/>
              <a:ext cx="195346" cy="771642"/>
              <a:chOff x="877643" y="3911897"/>
              <a:chExt cx="203504" cy="744084"/>
            </a:xfrm>
          </p:grpSpPr>
          <p:sp>
            <p:nvSpPr>
              <p:cNvPr id="398" name="Parallelogram 142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9" name="Parallelogram 143"/>
              <p:cNvSpPr/>
              <p:nvPr/>
            </p:nvSpPr>
            <p:spPr>
              <a:xfrm rot="5400000" flipV="1">
                <a:off x="858466" y="4177352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0" name="Group 144"/>
            <p:cNvGrpSpPr/>
            <p:nvPr/>
          </p:nvGrpSpPr>
          <p:grpSpPr>
            <a:xfrm>
              <a:off x="6720120" y="2204547"/>
              <a:ext cx="195346" cy="771642"/>
              <a:chOff x="877643" y="3911897"/>
              <a:chExt cx="203504" cy="744084"/>
            </a:xfrm>
          </p:grpSpPr>
          <p:sp>
            <p:nvSpPr>
              <p:cNvPr id="401" name="Parallelogram 145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2" name="Parallelogram 146"/>
              <p:cNvSpPr/>
              <p:nvPr/>
            </p:nvSpPr>
            <p:spPr>
              <a:xfrm rot="5400000" flipV="1">
                <a:off x="839416" y="4164652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3" name="Parallelogram 147"/>
            <p:cNvSpPr/>
            <p:nvPr/>
          </p:nvSpPr>
          <p:spPr>
            <a:xfrm rot="5400000" flipV="1">
              <a:off x="6372259" y="3589070"/>
              <a:ext cx="771646" cy="195348"/>
            </a:xfrm>
            <a:prstGeom prst="parallelogram">
              <a:avLst>
                <a:gd name="adj" fmla="val 9886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4" name="Parallelogram 119"/>
            <p:cNvSpPr/>
            <p:nvPr/>
          </p:nvSpPr>
          <p:spPr>
            <a:xfrm rot="5400000" flipV="1">
              <a:off x="6504832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5" name="Parallelogram 120"/>
            <p:cNvSpPr/>
            <p:nvPr/>
          </p:nvSpPr>
          <p:spPr>
            <a:xfrm rot="5400000" flipV="1">
              <a:off x="6638122" y="4027742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6" name="Curved Connector 149"/>
            <p:cNvCxnSpPr>
              <a:stCxn id="403" idx="5"/>
              <a:endCxn id="401" idx="4"/>
            </p:cNvCxnSpPr>
            <p:nvPr/>
          </p:nvCxnSpPr>
          <p:spPr>
            <a:xfrm rot="5400000" flipH="1" flipV="1">
              <a:off x="6433216" y="2915235"/>
              <a:ext cx="807117" cy="157384"/>
            </a:xfrm>
            <a:prstGeom prst="curvedConnector4">
              <a:avLst>
                <a:gd name="adj1" fmla="val 55818"/>
                <a:gd name="adj2" fmla="val 245250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Parallelogram 39"/>
            <p:cNvSpPr/>
            <p:nvPr/>
          </p:nvSpPr>
          <p:spPr>
            <a:xfrm rot="5400000" flipV="1">
              <a:off x="4085637" y="3626091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8" name="Parallelogram 160"/>
            <p:cNvSpPr/>
            <p:nvPr/>
          </p:nvSpPr>
          <p:spPr>
            <a:xfrm rot="5400000" flipV="1">
              <a:off x="4343558" y="3603974"/>
              <a:ext cx="290008" cy="73418"/>
            </a:xfrm>
            <a:prstGeom prst="parallelogram">
              <a:avLst>
                <a:gd name="adj" fmla="val 98864"/>
              </a:avLst>
            </a:prstGeom>
            <a:noFill/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9" name="Parallelogram 90"/>
            <p:cNvSpPr/>
            <p:nvPr/>
          </p:nvSpPr>
          <p:spPr>
            <a:xfrm rot="5400000" flipV="1">
              <a:off x="1931474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0" name="Parallelogram 91"/>
            <p:cNvSpPr/>
            <p:nvPr/>
          </p:nvSpPr>
          <p:spPr>
            <a:xfrm rot="5400000" flipV="1">
              <a:off x="2064765" y="4033840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1" name="Straight Arrow Connector 162"/>
            <p:cNvCxnSpPr>
              <a:stCxn id="421" idx="2"/>
              <a:endCxn id="365" idx="5"/>
            </p:cNvCxnSpPr>
            <p:nvPr/>
          </p:nvCxnSpPr>
          <p:spPr>
            <a:xfrm flipH="1">
              <a:off x="1517554" y="2885347"/>
              <a:ext cx="103" cy="95690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163"/>
            <p:cNvCxnSpPr>
              <a:stCxn id="424" idx="2"/>
              <a:endCxn id="365" idx="5"/>
            </p:cNvCxnSpPr>
            <p:nvPr/>
          </p:nvCxnSpPr>
          <p:spPr>
            <a:xfrm flipH="1">
              <a:off x="1517554" y="2885347"/>
              <a:ext cx="134095" cy="95690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164"/>
            <p:cNvCxnSpPr>
              <a:stCxn id="427" idx="2"/>
              <a:endCxn id="365" idx="5"/>
            </p:cNvCxnSpPr>
            <p:nvPr/>
          </p:nvCxnSpPr>
          <p:spPr>
            <a:xfrm flipH="1">
              <a:off x="1517554" y="2886650"/>
              <a:ext cx="267385" cy="95560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165"/>
            <p:cNvCxnSpPr>
              <a:stCxn id="433" idx="2"/>
              <a:endCxn id="365" idx="5"/>
            </p:cNvCxnSpPr>
            <p:nvPr/>
          </p:nvCxnSpPr>
          <p:spPr>
            <a:xfrm flipH="1">
              <a:off x="1517554" y="2886650"/>
              <a:ext cx="533966" cy="95560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177"/>
            <p:cNvCxnSpPr>
              <a:stCxn id="421" idx="2"/>
              <a:endCxn id="369" idx="5"/>
            </p:cNvCxnSpPr>
            <p:nvPr/>
          </p:nvCxnSpPr>
          <p:spPr>
            <a:xfrm>
              <a:off x="1517657" y="2885347"/>
              <a:ext cx="1466093" cy="95690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178"/>
            <p:cNvCxnSpPr>
              <a:stCxn id="424" idx="2"/>
              <a:endCxn id="369" idx="5"/>
            </p:cNvCxnSpPr>
            <p:nvPr/>
          </p:nvCxnSpPr>
          <p:spPr>
            <a:xfrm>
              <a:off x="1651649" y="2885347"/>
              <a:ext cx="1332101" cy="956908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179"/>
            <p:cNvCxnSpPr>
              <a:stCxn id="427" idx="2"/>
              <a:endCxn id="369" idx="5"/>
            </p:cNvCxnSpPr>
            <p:nvPr/>
          </p:nvCxnSpPr>
          <p:spPr>
            <a:xfrm>
              <a:off x="1784939" y="2886650"/>
              <a:ext cx="1198811" cy="95560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180"/>
            <p:cNvCxnSpPr>
              <a:stCxn id="433" idx="2"/>
              <a:endCxn id="369" idx="5"/>
            </p:cNvCxnSpPr>
            <p:nvPr/>
          </p:nvCxnSpPr>
          <p:spPr>
            <a:xfrm>
              <a:off x="2051520" y="2886650"/>
              <a:ext cx="932230" cy="95560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181"/>
            <p:cNvCxnSpPr>
              <a:stCxn id="430" idx="2"/>
              <a:endCxn id="369" idx="5"/>
            </p:cNvCxnSpPr>
            <p:nvPr/>
          </p:nvCxnSpPr>
          <p:spPr>
            <a:xfrm>
              <a:off x="1918230" y="2886650"/>
              <a:ext cx="1065520" cy="955605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" name="Group 66"/>
            <p:cNvGrpSpPr/>
            <p:nvPr/>
          </p:nvGrpSpPr>
          <p:grpSpPr>
            <a:xfrm>
              <a:off x="1419984" y="2210268"/>
              <a:ext cx="195346" cy="771642"/>
              <a:chOff x="877643" y="3911897"/>
              <a:chExt cx="203504" cy="744084"/>
            </a:xfrm>
          </p:grpSpPr>
          <p:sp>
            <p:nvSpPr>
              <p:cNvPr id="421" name="Parallelogram 67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0">
                    <a:srgbClr val="000000"/>
                  </a:gs>
                  <a:gs pos="12000">
                    <a:srgbClr val="400040"/>
                  </a:gs>
                  <a:gs pos="100000">
                    <a:srgbClr val="8F0040"/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2" name="Parallelogram 68"/>
              <p:cNvSpPr/>
              <p:nvPr/>
            </p:nvSpPr>
            <p:spPr>
              <a:xfrm rot="5400000" flipV="1">
                <a:off x="816706" y="4204691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3" name="Group 78"/>
            <p:cNvGrpSpPr/>
            <p:nvPr/>
          </p:nvGrpSpPr>
          <p:grpSpPr>
            <a:xfrm>
              <a:off x="1553976" y="2210268"/>
              <a:ext cx="195346" cy="771642"/>
              <a:chOff x="877643" y="3911897"/>
              <a:chExt cx="203504" cy="744084"/>
            </a:xfrm>
          </p:grpSpPr>
          <p:sp>
            <p:nvSpPr>
              <p:cNvPr id="424" name="Parallelogram 79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5" name="Parallelogram 80"/>
              <p:cNvSpPr/>
              <p:nvPr/>
            </p:nvSpPr>
            <p:spPr>
              <a:xfrm rot="5400000" flipV="1">
                <a:off x="816706" y="4242791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6" name="Group 81"/>
            <p:cNvGrpSpPr/>
            <p:nvPr/>
          </p:nvGrpSpPr>
          <p:grpSpPr>
            <a:xfrm>
              <a:off x="1687266" y="2211571"/>
              <a:ext cx="195346" cy="771642"/>
              <a:chOff x="877643" y="3911897"/>
              <a:chExt cx="203504" cy="744084"/>
            </a:xfrm>
          </p:grpSpPr>
          <p:sp>
            <p:nvSpPr>
              <p:cNvPr id="427" name="Parallelogram 82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8" name="Parallelogram 83"/>
              <p:cNvSpPr/>
              <p:nvPr/>
            </p:nvSpPr>
            <p:spPr>
              <a:xfrm rot="5400000" flipV="1">
                <a:off x="858466" y="4310700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9" name="Group 84"/>
            <p:cNvGrpSpPr/>
            <p:nvPr/>
          </p:nvGrpSpPr>
          <p:grpSpPr>
            <a:xfrm>
              <a:off x="1820557" y="2211571"/>
              <a:ext cx="195346" cy="771642"/>
              <a:chOff x="877643" y="3911897"/>
              <a:chExt cx="203504" cy="744084"/>
            </a:xfrm>
          </p:grpSpPr>
          <p:sp>
            <p:nvSpPr>
              <p:cNvPr id="430" name="Parallelogram 85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1" name="Parallelogram 86"/>
              <p:cNvSpPr/>
              <p:nvPr/>
            </p:nvSpPr>
            <p:spPr>
              <a:xfrm rot="5400000" flipV="1">
                <a:off x="858466" y="4310700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2" name="Group 87"/>
            <p:cNvGrpSpPr/>
            <p:nvPr/>
          </p:nvGrpSpPr>
          <p:grpSpPr>
            <a:xfrm>
              <a:off x="1953847" y="2211571"/>
              <a:ext cx="195346" cy="771642"/>
              <a:chOff x="877643" y="3911897"/>
              <a:chExt cx="203504" cy="744084"/>
            </a:xfrm>
          </p:grpSpPr>
          <p:sp>
            <p:nvSpPr>
              <p:cNvPr id="433" name="Parallelogram 88"/>
              <p:cNvSpPr/>
              <p:nvPr/>
            </p:nvSpPr>
            <p:spPr>
              <a:xfrm rot="5400000" flipV="1">
                <a:off x="607353" y="4182187"/>
                <a:ext cx="744084" cy="203504"/>
              </a:xfrm>
              <a:prstGeom prst="parallelogram">
                <a:avLst>
                  <a:gd name="adj" fmla="val 98864"/>
                </a:avLst>
              </a:prstGeom>
              <a:gradFill flip="none" rotWithShape="1"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4" name="Parallelogram 89"/>
              <p:cNvSpPr/>
              <p:nvPr/>
            </p:nvSpPr>
            <p:spPr>
              <a:xfrm rot="5400000" flipV="1">
                <a:off x="858466" y="4177352"/>
                <a:ext cx="279650" cy="76484"/>
              </a:xfrm>
              <a:prstGeom prst="parallelogram">
                <a:avLst>
                  <a:gd name="adj" fmla="val 98864"/>
                </a:avLst>
              </a:prstGeom>
              <a:noFill/>
              <a:ln w="127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5" name="TextBox 434"/>
            <p:cNvSpPr txBox="1"/>
            <p:nvPr/>
          </p:nvSpPr>
          <p:spPr>
            <a:xfrm>
              <a:off x="1635666" y="3326217"/>
              <a:ext cx="377692" cy="31917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</a:rPr>
                <a:t>…</a:t>
              </a:r>
              <a:endParaRPr lang="ko-KR" altLang="en-US" sz="14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138155" y="3326217"/>
              <a:ext cx="377692" cy="31917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</a:rPr>
                <a:t>…</a:t>
              </a:r>
              <a:endParaRPr lang="ko-KR" altLang="en-US" sz="14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7" name="Parallelogram 40"/>
            <p:cNvSpPr/>
            <p:nvPr/>
          </p:nvSpPr>
          <p:spPr>
            <a:xfrm rot="5400000" flipV="1">
              <a:off x="4239738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8" name="Parallelogram 41"/>
            <p:cNvSpPr/>
            <p:nvPr/>
          </p:nvSpPr>
          <p:spPr>
            <a:xfrm rot="5400000" flipV="1">
              <a:off x="4373028" y="4041014"/>
              <a:ext cx="771646" cy="195348"/>
            </a:xfrm>
            <a:prstGeom prst="parallelogram">
              <a:avLst>
                <a:gd name="adj" fmla="val 98864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26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9" name="그룹 438"/>
            <p:cNvGrpSpPr/>
            <p:nvPr/>
          </p:nvGrpSpPr>
          <p:grpSpPr>
            <a:xfrm>
              <a:off x="1288816" y="4964138"/>
              <a:ext cx="2399177" cy="386636"/>
              <a:chOff x="1254197" y="4873230"/>
              <a:chExt cx="2399177" cy="3866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0" name="TextBox 439"/>
                  <p:cNvSpPr txBox="1"/>
                  <p:nvPr/>
                </p:nvSpPr>
                <p:spPr>
                  <a:xfrm>
                    <a:off x="1532501" y="4912659"/>
                    <a:ext cx="212087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600" dirty="0" smtClean="0">
                        <a:solidFill>
                          <a:srgbClr val="FF0000"/>
                        </a:solidFill>
                        <a:latin typeface="helvetica" pitchFamily="34" charset="0"/>
                        <a:cs typeface="helvetica" pitchFamily="34" charset="0"/>
                      </a:rPr>
                      <a:t>Tracked frames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ko-KR" altLang="ko-KR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𝓣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𝐤</m:t>
                            </m:r>
                            <m:r>
                              <a:rPr lang="en-US" altLang="ko-KR" sz="1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a14:m>
                    <a:endParaRPr lang="ko-KR" altLang="en-US" sz="1600" dirty="0">
                      <a:solidFill>
                        <a:srgbClr val="FF0000"/>
                      </a:solidFill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0" name="TextBox 4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2501" y="4912659"/>
                    <a:ext cx="2120873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437"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1" name="직사각형 440"/>
              <p:cNvSpPr/>
              <p:nvPr/>
            </p:nvSpPr>
            <p:spPr>
              <a:xfrm rot="16200000">
                <a:off x="1193459" y="4933968"/>
                <a:ext cx="386636" cy="265160"/>
              </a:xfrm>
              <a:prstGeom prst="rect">
                <a:avLst/>
              </a:prstGeom>
              <a:gradFill>
                <a:gsLst>
                  <a:gs pos="93000">
                    <a:srgbClr val="FF0300"/>
                  </a:gs>
                  <a:gs pos="19000">
                    <a:srgbClr val="4D0808"/>
                  </a:gs>
                </a:gsLst>
                <a:lin ang="16200000" scaled="1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2" name="그룹 441"/>
            <p:cNvGrpSpPr/>
            <p:nvPr/>
          </p:nvGrpSpPr>
          <p:grpSpPr>
            <a:xfrm>
              <a:off x="3729276" y="4972472"/>
              <a:ext cx="2689129" cy="400744"/>
              <a:chOff x="3963635" y="4881564"/>
              <a:chExt cx="2689129" cy="4007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3" name="TextBox 442"/>
                  <p:cNvSpPr txBox="1"/>
                  <p:nvPr/>
                </p:nvSpPr>
                <p:spPr>
                  <a:xfrm>
                    <a:off x="4249751" y="4912657"/>
                    <a:ext cx="240301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rPr>
                      <a:t>Remaining frames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ko-KR" altLang="ko-KR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𝓡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𝐤</m:t>
                            </m:r>
                            <m:r>
                              <a:rPr lang="en-US" altLang="ko-KR" sz="1600" b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1600" b="1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a14:m>
                    <a:endParaRPr lang="ko-KR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3" name="TextBox 4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9751" y="4912657"/>
                    <a:ext cx="2403013" cy="3385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523"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4" name="직사각형 443"/>
              <p:cNvSpPr/>
              <p:nvPr/>
            </p:nvSpPr>
            <p:spPr>
              <a:xfrm rot="16200000">
                <a:off x="3896390" y="4948809"/>
                <a:ext cx="400744" cy="266254"/>
              </a:xfrm>
              <a:prstGeom prst="rect">
                <a:avLst/>
              </a:prstGeom>
              <a:gradFill>
                <a:gsLst>
                  <a:gs pos="93000">
                    <a:schemeClr val="bg1">
                      <a:lumMod val="95000"/>
                    </a:schemeClr>
                  </a:gs>
                  <a:gs pos="833">
                    <a:schemeClr val="tx1">
                      <a:lumMod val="65000"/>
                      <a:lumOff val="35000"/>
                    </a:schemeClr>
                  </a:gs>
                  <a:gs pos="19000">
                    <a:schemeClr val="bg1">
                      <a:lumMod val="50000"/>
                    </a:schemeClr>
                  </a:gs>
                </a:gsLst>
                <a:lin ang="1620000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371683" y="1124744"/>
                <a:ext cx="1403116" cy="3742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helvetica" pitchFamily="34" charset="0"/>
                    <a:cs typeface="helvetica" pitchFamily="34" charset="0"/>
                  </a:rPr>
                  <a:t> Iteration</a:t>
                </a:r>
                <a:endParaRPr lang="ko-KR" altLang="en-US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3" y="1124744"/>
                <a:ext cx="1403116" cy="374270"/>
              </a:xfrm>
              <a:prstGeom prst="rect">
                <a:avLst/>
              </a:prstGeom>
              <a:blipFill rotWithShape="1">
                <a:blip r:embed="rId6"/>
                <a:stretch>
                  <a:fillRect t="-3077" r="-2991" b="-2153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직사각형 114"/>
          <p:cNvSpPr/>
          <p:nvPr/>
        </p:nvSpPr>
        <p:spPr>
          <a:xfrm>
            <a:off x="3029470" y="2137980"/>
            <a:ext cx="235912" cy="2359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1</a:t>
            </a:r>
            <a:endParaRPr lang="ko-KR" altLang="en-US" sz="2000" b="1" dirty="0"/>
          </a:p>
        </p:txBody>
      </p:sp>
      <p:sp>
        <p:nvSpPr>
          <p:cNvPr id="119" name="직사각형 144"/>
          <p:cNvSpPr/>
          <p:nvPr/>
        </p:nvSpPr>
        <p:spPr>
          <a:xfrm>
            <a:off x="5329151" y="2125405"/>
            <a:ext cx="235912" cy="2359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2</a:t>
            </a:r>
            <a:endParaRPr lang="ko-KR" altLang="en-US" sz="2000" b="1" dirty="0"/>
          </a:p>
        </p:txBody>
      </p:sp>
      <p:sp>
        <p:nvSpPr>
          <p:cNvPr id="120" name="직사각형 154"/>
          <p:cNvSpPr/>
          <p:nvPr/>
        </p:nvSpPr>
        <p:spPr>
          <a:xfrm>
            <a:off x="7693744" y="2132018"/>
            <a:ext cx="235912" cy="2359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3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80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226" grpId="0" animBg="1"/>
      <p:bldP spid="226" grpId="1" animBg="1"/>
      <p:bldP spid="113" grpId="0"/>
      <p:bldP spid="114" grpId="0"/>
      <p:bldP spid="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Density Propagation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124744"/>
            <a:ext cx="8402787" cy="5001419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Density propagation by Bayesian Model Averaging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5320" y="2653470"/>
            <a:ext cx="543818" cy="543818"/>
            <a:chOff x="1408058" y="4548536"/>
            <a:chExt cx="576064" cy="576064"/>
          </a:xfrm>
        </p:grpSpPr>
        <p:sp>
          <p:nvSpPr>
            <p:cNvPr id="5" name="타원 4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직사각형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77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그룹 6"/>
          <p:cNvGrpSpPr/>
          <p:nvPr/>
        </p:nvGrpSpPr>
        <p:grpSpPr>
          <a:xfrm>
            <a:off x="1268437" y="2653634"/>
            <a:ext cx="543818" cy="543818"/>
            <a:chOff x="1408058" y="4548536"/>
            <a:chExt cx="576064" cy="576064"/>
          </a:xfrm>
        </p:grpSpPr>
        <p:sp>
          <p:nvSpPr>
            <p:cNvPr id="8" name="타원 7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직사각형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그룹 9"/>
          <p:cNvGrpSpPr/>
          <p:nvPr/>
        </p:nvGrpSpPr>
        <p:grpSpPr>
          <a:xfrm>
            <a:off x="2227982" y="2653470"/>
            <a:ext cx="543818" cy="543818"/>
            <a:chOff x="1408058" y="4548536"/>
            <a:chExt cx="576064" cy="576064"/>
          </a:xfrm>
        </p:grpSpPr>
        <p:sp>
          <p:nvSpPr>
            <p:cNvPr id="11" name="타원 10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직사각형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77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그룹 12"/>
          <p:cNvGrpSpPr/>
          <p:nvPr/>
        </p:nvGrpSpPr>
        <p:grpSpPr>
          <a:xfrm>
            <a:off x="3164086" y="2653634"/>
            <a:ext cx="543818" cy="543818"/>
            <a:chOff x="1408058" y="4548536"/>
            <a:chExt cx="576064" cy="576064"/>
          </a:xfrm>
        </p:grpSpPr>
        <p:sp>
          <p:nvSpPr>
            <p:cNvPr id="14" name="타원 13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직사각형 14"/>
                <p:cNvSpPr/>
                <p:nvPr/>
              </p:nvSpPr>
              <p:spPr>
                <a:xfrm>
                  <a:off x="1408058" y="4651902"/>
                  <a:ext cx="569900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직사각형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58" y="4651902"/>
                  <a:ext cx="569900" cy="3931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직선 화살표 연결선 17"/>
          <p:cNvCxnSpPr>
            <a:stCxn id="5" idx="6"/>
            <a:endCxn id="8" idx="2"/>
          </p:cNvCxnSpPr>
          <p:nvPr/>
        </p:nvCxnSpPr>
        <p:spPr>
          <a:xfrm>
            <a:off x="869138" y="2925379"/>
            <a:ext cx="399299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8" idx="6"/>
            <a:endCxn id="11" idx="2"/>
          </p:cNvCxnSpPr>
          <p:nvPr/>
        </p:nvCxnSpPr>
        <p:spPr>
          <a:xfrm flipV="1">
            <a:off x="1812255" y="2925379"/>
            <a:ext cx="415727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11" idx="6"/>
            <a:endCxn id="14" idx="2"/>
          </p:cNvCxnSpPr>
          <p:nvPr/>
        </p:nvCxnSpPr>
        <p:spPr>
          <a:xfrm>
            <a:off x="2771800" y="2925379"/>
            <a:ext cx="392286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구부러진 연결선 20"/>
          <p:cNvCxnSpPr>
            <a:stCxn id="5" idx="7"/>
            <a:endCxn id="11" idx="1"/>
          </p:cNvCxnSpPr>
          <p:nvPr/>
        </p:nvCxnSpPr>
        <p:spPr>
          <a:xfrm rot="5400000" flipH="1" flipV="1">
            <a:off x="1548560" y="1974048"/>
            <a:ext cx="12700" cy="1518124"/>
          </a:xfrm>
          <a:prstGeom prst="curvedConnector3">
            <a:avLst>
              <a:gd name="adj1" fmla="val 2427087"/>
            </a:avLst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구부러진 연결선 21"/>
          <p:cNvCxnSpPr>
            <a:stCxn id="8" idx="7"/>
            <a:endCxn id="14" idx="1"/>
          </p:cNvCxnSpPr>
          <p:nvPr/>
        </p:nvCxnSpPr>
        <p:spPr>
          <a:xfrm rot="5400000" flipH="1" flipV="1">
            <a:off x="2488170" y="1977719"/>
            <a:ext cx="12700" cy="1511111"/>
          </a:xfrm>
          <a:prstGeom prst="curvedConnector3">
            <a:avLst>
              <a:gd name="adj1" fmla="val 2427087"/>
            </a:avLst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구부러진 연결선 22"/>
          <p:cNvCxnSpPr>
            <a:stCxn id="5" idx="7"/>
            <a:endCxn id="14" idx="1"/>
          </p:cNvCxnSpPr>
          <p:nvPr/>
        </p:nvCxnSpPr>
        <p:spPr>
          <a:xfrm rot="16200000" flipH="1">
            <a:off x="2016530" y="1506078"/>
            <a:ext cx="164" cy="2454228"/>
          </a:xfrm>
          <a:prstGeom prst="curvedConnector3">
            <a:avLst>
              <a:gd name="adj1" fmla="val -237355488"/>
            </a:avLst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5474510" y="1834971"/>
            <a:ext cx="499203" cy="499203"/>
            <a:chOff x="1408058" y="4548536"/>
            <a:chExt cx="576064" cy="576064"/>
          </a:xfrm>
        </p:grpSpPr>
        <p:sp>
          <p:nvSpPr>
            <p:cNvPr id="25" name="타원 24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직사각형 25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4" name="직사각형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그룹 26"/>
          <p:cNvGrpSpPr/>
          <p:nvPr/>
        </p:nvGrpSpPr>
        <p:grpSpPr>
          <a:xfrm>
            <a:off x="6398426" y="1835299"/>
            <a:ext cx="537369" cy="670284"/>
            <a:chOff x="1401045" y="4548536"/>
            <a:chExt cx="620106" cy="773486"/>
          </a:xfrm>
        </p:grpSpPr>
        <p:sp>
          <p:nvSpPr>
            <p:cNvPr id="28" name="타원 27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직사각형 28"/>
                <p:cNvSpPr/>
                <p:nvPr/>
              </p:nvSpPr>
              <p:spPr>
                <a:xfrm>
                  <a:off x="1401045" y="4651902"/>
                  <a:ext cx="620106" cy="670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  <a:p>
                  <a:endParaRPr lang="ko-KR" altLang="en-US" dirty="0"/>
                </a:p>
              </p:txBody>
            </p:sp>
          </mc:Choice>
          <mc:Fallback xmlns="">
            <p:sp>
              <p:nvSpPr>
                <p:cNvPr id="87" name="직사각형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045" y="4651902"/>
                  <a:ext cx="620106" cy="6701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직선 화살표 연결선 29"/>
          <p:cNvCxnSpPr>
            <a:stCxn id="25" idx="6"/>
            <a:endCxn id="28" idx="2"/>
          </p:cNvCxnSpPr>
          <p:nvPr/>
        </p:nvCxnSpPr>
        <p:spPr>
          <a:xfrm>
            <a:off x="5973713" y="2084573"/>
            <a:ext cx="430790" cy="32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>
            <a:off x="5474510" y="2504712"/>
            <a:ext cx="499203" cy="499203"/>
            <a:chOff x="1408058" y="4548536"/>
            <a:chExt cx="576064" cy="576064"/>
          </a:xfrm>
        </p:grpSpPr>
        <p:sp>
          <p:nvSpPr>
            <p:cNvPr id="32" name="타원 31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직사각형 32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1" name="직사각형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그룹 33"/>
          <p:cNvGrpSpPr/>
          <p:nvPr/>
        </p:nvGrpSpPr>
        <p:grpSpPr>
          <a:xfrm>
            <a:off x="6398577" y="2504876"/>
            <a:ext cx="499203" cy="499203"/>
            <a:chOff x="1408058" y="4548536"/>
            <a:chExt cx="576064" cy="576064"/>
          </a:xfrm>
        </p:grpSpPr>
        <p:sp>
          <p:nvSpPr>
            <p:cNvPr id="35" name="타원 34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직사각형 35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4" name="직사각형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886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그룹 36"/>
          <p:cNvGrpSpPr/>
          <p:nvPr/>
        </p:nvGrpSpPr>
        <p:grpSpPr>
          <a:xfrm>
            <a:off x="7344004" y="2507372"/>
            <a:ext cx="552794" cy="670284"/>
            <a:chOff x="1408058" y="4548536"/>
            <a:chExt cx="637906" cy="773486"/>
          </a:xfrm>
        </p:grpSpPr>
        <p:sp>
          <p:nvSpPr>
            <p:cNvPr id="38" name="타원 37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직사각형 38"/>
                <p:cNvSpPr/>
                <p:nvPr/>
              </p:nvSpPr>
              <p:spPr>
                <a:xfrm>
                  <a:off x="1425858" y="4651902"/>
                  <a:ext cx="620106" cy="670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  <a:p>
                  <a:endParaRPr lang="ko-KR" altLang="en-US" dirty="0"/>
                </a:p>
              </p:txBody>
            </p:sp>
          </mc:Choice>
          <mc:Fallback xmlns="">
            <p:sp>
              <p:nvSpPr>
                <p:cNvPr id="97" name="직사각형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858" y="4651902"/>
                  <a:ext cx="620106" cy="6701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직선 화살표 연결선 39"/>
          <p:cNvCxnSpPr>
            <a:stCxn id="32" idx="6"/>
            <a:endCxn id="35" idx="2"/>
          </p:cNvCxnSpPr>
          <p:nvPr/>
        </p:nvCxnSpPr>
        <p:spPr>
          <a:xfrm>
            <a:off x="5973713" y="2754314"/>
            <a:ext cx="424864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5" idx="6"/>
            <a:endCxn id="38" idx="2"/>
          </p:cNvCxnSpPr>
          <p:nvPr/>
        </p:nvCxnSpPr>
        <p:spPr>
          <a:xfrm>
            <a:off x="6897780" y="2754478"/>
            <a:ext cx="446224" cy="249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5479214" y="3152784"/>
            <a:ext cx="499203" cy="499203"/>
            <a:chOff x="1408058" y="4548536"/>
            <a:chExt cx="576064" cy="576064"/>
          </a:xfrm>
        </p:grpSpPr>
        <p:sp>
          <p:nvSpPr>
            <p:cNvPr id="43" name="타원 42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직사각형 43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2" name="직사각형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그룹 44"/>
          <p:cNvGrpSpPr/>
          <p:nvPr/>
        </p:nvGrpSpPr>
        <p:grpSpPr>
          <a:xfrm>
            <a:off x="6403281" y="3152948"/>
            <a:ext cx="499203" cy="499203"/>
            <a:chOff x="1408058" y="4548536"/>
            <a:chExt cx="576064" cy="576064"/>
          </a:xfrm>
        </p:grpSpPr>
        <p:sp>
          <p:nvSpPr>
            <p:cNvPr id="46" name="타원 45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직사각형 46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5" name="직사각형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그룹 47"/>
          <p:cNvGrpSpPr/>
          <p:nvPr/>
        </p:nvGrpSpPr>
        <p:grpSpPr>
          <a:xfrm>
            <a:off x="7334522" y="3152784"/>
            <a:ext cx="537369" cy="670284"/>
            <a:chOff x="1402104" y="4548536"/>
            <a:chExt cx="620106" cy="773486"/>
          </a:xfrm>
        </p:grpSpPr>
        <p:sp>
          <p:nvSpPr>
            <p:cNvPr id="49" name="타원 48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직사각형 49"/>
                <p:cNvSpPr/>
                <p:nvPr/>
              </p:nvSpPr>
              <p:spPr>
                <a:xfrm>
                  <a:off x="1402104" y="4651902"/>
                  <a:ext cx="620106" cy="6701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  <a:p>
                  <a:endParaRPr lang="ko-KR" altLang="en-US" dirty="0"/>
                </a:p>
              </p:txBody>
            </p:sp>
          </mc:Choice>
          <mc:Fallback xmlns="">
            <p:sp>
              <p:nvSpPr>
                <p:cNvPr id="108" name="직사각형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104" y="4651902"/>
                  <a:ext cx="620106" cy="67012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직선 화살표 연결선 50"/>
          <p:cNvCxnSpPr>
            <a:stCxn id="43" idx="6"/>
            <a:endCxn id="46" idx="2"/>
          </p:cNvCxnSpPr>
          <p:nvPr/>
        </p:nvCxnSpPr>
        <p:spPr>
          <a:xfrm>
            <a:off x="5978417" y="3402386"/>
            <a:ext cx="424864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6" idx="6"/>
            <a:endCxn id="49" idx="2"/>
          </p:cNvCxnSpPr>
          <p:nvPr/>
        </p:nvCxnSpPr>
        <p:spPr>
          <a:xfrm flipV="1">
            <a:off x="6902484" y="3402386"/>
            <a:ext cx="437198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5474393" y="3806853"/>
            <a:ext cx="499203" cy="499203"/>
            <a:chOff x="1408058" y="4548536"/>
            <a:chExt cx="576064" cy="576064"/>
          </a:xfrm>
        </p:grpSpPr>
        <p:sp>
          <p:nvSpPr>
            <p:cNvPr id="54" name="타원 53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3" name="직사각형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그룹 55"/>
          <p:cNvGrpSpPr/>
          <p:nvPr/>
        </p:nvGrpSpPr>
        <p:grpSpPr>
          <a:xfrm>
            <a:off x="6398460" y="3807017"/>
            <a:ext cx="499203" cy="499203"/>
            <a:chOff x="1408058" y="4548536"/>
            <a:chExt cx="576064" cy="576064"/>
          </a:xfrm>
        </p:grpSpPr>
        <p:sp>
          <p:nvSpPr>
            <p:cNvPr id="57" name="타원 56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직사각형 57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6" name="직사각형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2115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그룹 58"/>
          <p:cNvGrpSpPr/>
          <p:nvPr/>
        </p:nvGrpSpPr>
        <p:grpSpPr>
          <a:xfrm>
            <a:off x="7348480" y="3806853"/>
            <a:ext cx="499203" cy="499203"/>
            <a:chOff x="1408058" y="4548536"/>
            <a:chExt cx="576064" cy="576064"/>
          </a:xfrm>
        </p:grpSpPr>
        <p:sp>
          <p:nvSpPr>
            <p:cNvPr id="60" name="타원 59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직사각형 60"/>
                <p:cNvSpPr/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9" name="직사각형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839" y="4651902"/>
                  <a:ext cx="510011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그룹 61"/>
          <p:cNvGrpSpPr/>
          <p:nvPr/>
        </p:nvGrpSpPr>
        <p:grpSpPr>
          <a:xfrm>
            <a:off x="8284584" y="3807017"/>
            <a:ext cx="530518" cy="499203"/>
            <a:chOff x="1408058" y="4548536"/>
            <a:chExt cx="612200" cy="576064"/>
          </a:xfrm>
        </p:grpSpPr>
        <p:sp>
          <p:nvSpPr>
            <p:cNvPr id="63" name="타원 62"/>
            <p:cNvSpPr/>
            <p:nvPr/>
          </p:nvSpPr>
          <p:spPr>
            <a:xfrm>
              <a:off x="1408058" y="4548536"/>
              <a:ext cx="576064" cy="5760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직사각형 63"/>
                <p:cNvSpPr/>
                <p:nvPr/>
              </p:nvSpPr>
              <p:spPr>
                <a:xfrm>
                  <a:off x="1450358" y="4651902"/>
                  <a:ext cx="569900" cy="3931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2" name="직사각형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358" y="4651902"/>
                  <a:ext cx="569900" cy="39312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60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직선 화살표 연결선 64"/>
          <p:cNvCxnSpPr>
            <a:stCxn id="54" idx="6"/>
            <a:endCxn id="57" idx="2"/>
          </p:cNvCxnSpPr>
          <p:nvPr/>
        </p:nvCxnSpPr>
        <p:spPr>
          <a:xfrm>
            <a:off x="5973596" y="4056455"/>
            <a:ext cx="424864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7" idx="6"/>
            <a:endCxn id="60" idx="2"/>
          </p:cNvCxnSpPr>
          <p:nvPr/>
        </p:nvCxnSpPr>
        <p:spPr>
          <a:xfrm flipV="1">
            <a:off x="6897663" y="4056455"/>
            <a:ext cx="450817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60" idx="6"/>
            <a:endCxn id="63" idx="2"/>
          </p:cNvCxnSpPr>
          <p:nvPr/>
        </p:nvCxnSpPr>
        <p:spPr>
          <a:xfrm>
            <a:off x="7847683" y="4056455"/>
            <a:ext cx="436901" cy="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직사각형 67"/>
              <p:cNvSpPr/>
              <p:nvPr/>
            </p:nvSpPr>
            <p:spPr>
              <a:xfrm>
                <a:off x="4680593" y="1835625"/>
                <a:ext cx="817788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ko-KR" sz="2400" i="1">
                              <a:latin typeface="Cambria Math"/>
                            </a:rPr>
                            <m:t>{1}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8" name="직사각형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93" y="1835625"/>
                <a:ext cx="817788" cy="497893"/>
              </a:xfrm>
              <a:prstGeom prst="rect">
                <a:avLst/>
              </a:prstGeom>
              <a:blipFill rotWithShape="1">
                <a:blip r:embed="rId2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직사각형 68"/>
              <p:cNvSpPr/>
              <p:nvPr/>
            </p:nvSpPr>
            <p:spPr>
              <a:xfrm>
                <a:off x="4504263" y="2507373"/>
                <a:ext cx="994118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ko-KR" sz="2400" i="1">
                              <a:latin typeface="Cambria Math"/>
                            </a:rPr>
                            <m:t>{1,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9" name="직사각형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63" y="2507373"/>
                <a:ext cx="994118" cy="497893"/>
              </a:xfrm>
              <a:prstGeom prst="rect">
                <a:avLst/>
              </a:prstGeom>
              <a:blipFill rotWithShape="1">
                <a:blip r:embed="rId2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직사각형 69"/>
              <p:cNvSpPr/>
              <p:nvPr/>
            </p:nvSpPr>
            <p:spPr>
              <a:xfrm>
                <a:off x="4508967" y="3152784"/>
                <a:ext cx="994118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ko-KR" sz="2400" i="1">
                              <a:latin typeface="Cambria Math"/>
                            </a:rPr>
                            <m:t>{1,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0" name="직사각형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967" y="3152784"/>
                <a:ext cx="994118" cy="497893"/>
              </a:xfrm>
              <a:prstGeom prst="rect">
                <a:avLst/>
              </a:prstGeom>
              <a:blipFill rotWithShape="1">
                <a:blip r:embed="rId2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직사각형 70"/>
              <p:cNvSpPr/>
              <p:nvPr/>
            </p:nvSpPr>
            <p:spPr>
              <a:xfrm>
                <a:off x="4338086" y="3806853"/>
                <a:ext cx="1170449" cy="49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altLang="ko-KR" sz="2400" i="1">
                              <a:latin typeface="Cambria Math"/>
                            </a:rPr>
                            <m:t>{1,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5,3</m:t>
                          </m:r>
                          <m:r>
                            <a:rPr lang="en-US" altLang="ko-KR" sz="2400" i="1">
                              <a:latin typeface="Cambria Math"/>
                            </a:rPr>
                            <m:t>}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1" name="직사각형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6" y="3806853"/>
                <a:ext cx="1170449" cy="497893"/>
              </a:xfrm>
              <a:prstGeom prst="rect">
                <a:avLst/>
              </a:prstGeom>
              <a:blipFill rotWithShape="1">
                <a:blip r:embed="rId25"/>
                <a:stretch>
                  <a:fillRect r="-521" b="-109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/>
              <p:cNvSpPr/>
              <p:nvPr/>
            </p:nvSpPr>
            <p:spPr>
              <a:xfrm>
                <a:off x="1403648" y="5049199"/>
                <a:ext cx="5892062" cy="1186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20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ko-KR" sz="20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ko-KR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ko-KR" sz="20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𝒮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altLang="ko-KR" sz="2000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/>
                                </a:rPr>
                                <m:t>𝒯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/>
                                </a:rPr>
                                <m:t>k</m:t>
                              </m:r>
                              <m:r>
                                <a:rPr lang="en-US" altLang="ko-KR" sz="2000" b="0" i="0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2000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ko-KR" altLang="ko-K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/>
                                        </a:rPr>
                                        <m:t>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00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ko-KR" altLang="ko-KR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ko-KR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00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20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k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ko-K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ko-KR" altLang="ko-K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k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2" name="직사각형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049199"/>
                <a:ext cx="5892062" cy="1186479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타원 76"/>
          <p:cNvSpPr/>
          <p:nvPr/>
        </p:nvSpPr>
        <p:spPr>
          <a:xfrm>
            <a:off x="384805" y="3425286"/>
            <a:ext cx="316694" cy="3166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60756" y="3398967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: tracked frames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382492" y="3859025"/>
            <a:ext cx="316694" cy="3166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758443" y="3832706"/>
            <a:ext cx="201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alibri" pitchFamily="34" charset="0"/>
              </a:rPr>
              <a:t>: a remaining frame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81" name="Rectangle 53"/>
          <p:cNvSpPr>
            <a:spLocks noChangeArrowheads="1"/>
          </p:cNvSpPr>
          <p:nvPr/>
        </p:nvSpPr>
        <p:spPr bwMode="auto">
          <a:xfrm>
            <a:off x="4350965" y="5121207"/>
            <a:ext cx="1837369" cy="64807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>
            <a:solidFill>
              <a:srgbClr val="0108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4519181" y="5009129"/>
            <a:ext cx="1288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Rectangle 53"/>
          <p:cNvSpPr>
            <a:spLocks noChangeArrowheads="1"/>
          </p:cNvSpPr>
          <p:nvPr/>
        </p:nvSpPr>
        <p:spPr bwMode="auto">
          <a:xfrm>
            <a:off x="6217901" y="5122854"/>
            <a:ext cx="921673" cy="648072"/>
          </a:xfrm>
          <a:prstGeom prst="rect">
            <a:avLst/>
          </a:prstGeom>
          <a:solidFill>
            <a:srgbClr val="92D050">
              <a:alpha val="25000"/>
            </a:srgbClr>
          </a:solidFill>
          <a:ln w="190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6137126" y="4509120"/>
            <a:ext cx="2087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Prior for </a:t>
            </a:r>
            <a:r>
              <a:rPr lang="en-US" altLang="ko-KR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ko-KR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each </a:t>
            </a:r>
            <a:r>
              <a:rPr lang="en-US" altLang="ko-KR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chain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직사각형 84"/>
              <p:cNvSpPr/>
              <p:nvPr/>
            </p:nvSpPr>
            <p:spPr>
              <a:xfrm>
                <a:off x="1547664" y="5985842"/>
                <a:ext cx="5508303" cy="827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latin typeface="Cambria Math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ko-KR" altLang="ko-K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/>
                            </a:rPr>
                            <m:t>𝑘</m:t>
                          </m:r>
                          <m:r>
                            <a:rPr lang="en-US" altLang="ko-KR" i="1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ko-K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ko-KR" i="1">
                              <a:latin typeface="Cambria Math"/>
                            </a:rPr>
                            <m:t>𝑡</m:t>
                          </m:r>
                          <m:r>
                            <a:rPr lang="en-US" altLang="ko-KR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𝒯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ko-KR" altLang="ko-KR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ko-KR" altLang="ko-K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acc>
                                <m:accPr>
                                  <m:chr m:val="̃"/>
                                  <m:ctrlPr>
                                    <a:rPr lang="en-US" altLang="ko-K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ko-KR" altLang="ko-K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5" name="직사각형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985842"/>
                <a:ext cx="5508303" cy="82753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53"/>
          <p:cNvSpPr>
            <a:spLocks noChangeArrowheads="1"/>
          </p:cNvSpPr>
          <p:nvPr/>
        </p:nvSpPr>
        <p:spPr bwMode="auto">
          <a:xfrm>
            <a:off x="2614420" y="6075573"/>
            <a:ext cx="587455" cy="648072"/>
          </a:xfrm>
          <a:prstGeom prst="rect">
            <a:avLst/>
          </a:prstGeom>
          <a:solidFill>
            <a:srgbClr val="92D050">
              <a:alpha val="25000"/>
            </a:srgbClr>
          </a:solidFill>
          <a:ln w="190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3798072" y="6075573"/>
            <a:ext cx="3133649" cy="64807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>
            <a:solidFill>
              <a:srgbClr val="0108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771800" y="4509120"/>
            <a:ext cx="345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>
                <a:solidFill>
                  <a:srgbClr val="0108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Posterior propagation </a:t>
            </a:r>
            <a:br>
              <a:rPr lang="en-US" altLang="ko-KR" dirty="0" smtClean="0">
                <a:solidFill>
                  <a:srgbClr val="0108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solidFill>
                  <a:srgbClr val="0108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along each chain model</a:t>
            </a:r>
          </a:p>
        </p:txBody>
      </p:sp>
      <p:sp>
        <p:nvSpPr>
          <p:cNvPr id="89" name="Rectangle 53"/>
          <p:cNvSpPr>
            <a:spLocks noChangeArrowheads="1"/>
          </p:cNvSpPr>
          <p:nvPr/>
        </p:nvSpPr>
        <p:spPr bwMode="auto">
          <a:xfrm>
            <a:off x="3596840" y="5121206"/>
            <a:ext cx="718780" cy="828073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" name="Rectangle 53"/>
          <p:cNvSpPr>
            <a:spLocks noChangeArrowheads="1"/>
          </p:cNvSpPr>
          <p:nvPr/>
        </p:nvSpPr>
        <p:spPr bwMode="auto">
          <a:xfrm>
            <a:off x="3225721" y="6070817"/>
            <a:ext cx="550466" cy="733034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3814548" y="6099372"/>
            <a:ext cx="3126036" cy="624273"/>
          </a:xfrm>
          <a:prstGeom prst="rect">
            <a:avLst/>
          </a:prstGeom>
          <a:noFill/>
          <a:ln w="76200">
            <a:solidFill>
              <a:srgbClr val="0108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1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86"/>
    </mc:Choice>
    <mc:Fallback xmlns="">
      <p:transition spd="slow" advTm="65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7" grpId="0" animBg="1"/>
      <p:bldP spid="78" grpId="0"/>
      <p:bldP spid="79" grpId="0" animBg="1"/>
      <p:bldP spid="80" grpId="0"/>
      <p:bldP spid="81" grpId="0" animBg="1"/>
      <p:bldP spid="83" grpId="0" animBg="1"/>
      <p:bldP spid="84" grpId="0"/>
      <p:bldP spid="85" grpId="0"/>
      <p:bldP spid="86" grpId="0" animBg="1"/>
      <p:bldP spid="87" grpId="0" animBg="1"/>
      <p:bldP spid="88" grpId="0"/>
      <p:bldP spid="89" grpId="0" animBg="1"/>
      <p:bldP spid="92" grpId="0" animBg="1"/>
      <p:bldP spid="90" grpId="0" animBg="1"/>
      <p:bldP spid="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직사각형 212"/>
          <p:cNvSpPr/>
          <p:nvPr/>
        </p:nvSpPr>
        <p:spPr>
          <a:xfrm>
            <a:off x="3881540" y="4622088"/>
            <a:ext cx="2441664" cy="1831248"/>
          </a:xfrm>
          <a:prstGeom prst="rect">
            <a:avLst/>
          </a:prstGeom>
          <a:solidFill>
            <a:srgbClr val="0000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" name="Picture 16" descr="D:\research\orderless_tracking_jeany\testBed\sequence\Datasets\faceocc2\2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7" y="2643753"/>
            <a:ext cx="2441587" cy="18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내용 개체 틀 2"/>
              <p:cNvSpPr txBox="1">
                <a:spLocks/>
              </p:cNvSpPr>
              <p:nvPr/>
            </p:nvSpPr>
            <p:spPr>
              <a:xfrm>
                <a:off x="1025192" y="2335560"/>
                <a:ext cx="2128296" cy="43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Tracked frame </a:t>
                </a:r>
                <a14:m>
                  <m:oMath xmlns:m="http://schemas.openxmlformats.org/officeDocument/2006/math">
                    <m:r>
                      <a:rPr lang="en-US" altLang="ko-KR" sz="18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Arial Unicode MS" pitchFamily="50" charset="-127"/>
                        <a:cs typeface="Arial Unicode MS" pitchFamily="50" charset="-127"/>
                      </a:rPr>
                      <m:t>𝒕</m:t>
                    </m:r>
                  </m:oMath>
                </a14:m>
                <a:endParaRPr lang="en-US" altLang="ko-KR" sz="1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endParaRPr lang="ko-KR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92" y="2335560"/>
                <a:ext cx="2128296" cy="430419"/>
              </a:xfrm>
              <a:prstGeom prst="rect">
                <a:avLst/>
              </a:prstGeom>
              <a:blipFill rotWithShape="1">
                <a:blip r:embed="rId5"/>
                <a:stretch>
                  <a:fillRect t="-7042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Picture 3" descr="D:\research\orderless_tracking_jeany\testBed\sequence\Datasets\faceocc2\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11" y="2643180"/>
            <a:ext cx="2441588" cy="18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직사각형 94"/>
          <p:cNvSpPr/>
          <p:nvPr/>
        </p:nvSpPr>
        <p:spPr>
          <a:xfrm>
            <a:off x="1794101" y="3005956"/>
            <a:ext cx="612399" cy="680443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1794102" y="3005955"/>
            <a:ext cx="263187" cy="292431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4858176" y="2999970"/>
            <a:ext cx="263187" cy="292431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2146522" y="3301607"/>
            <a:ext cx="263187" cy="292431"/>
          </a:xfrm>
          <a:prstGeom prst="rect">
            <a:avLst/>
          </a:prstGeom>
          <a:noFill/>
          <a:ln w="28575">
            <a:solidFill>
              <a:srgbClr val="BA1C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4715945" y="4122612"/>
            <a:ext cx="263187" cy="292431"/>
          </a:xfrm>
          <a:prstGeom prst="rect">
            <a:avLst/>
          </a:prstGeom>
          <a:noFill/>
          <a:ln w="28575">
            <a:solidFill>
              <a:srgbClr val="BA1C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1794102" y="3301607"/>
            <a:ext cx="263187" cy="292431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858176" y="3294858"/>
            <a:ext cx="263187" cy="292431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2146522" y="3005955"/>
            <a:ext cx="263187" cy="292431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4711998" y="3819340"/>
            <a:ext cx="263187" cy="292431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4" name="직선 화살표 연결선 103"/>
          <p:cNvCxnSpPr/>
          <p:nvPr/>
        </p:nvCxnSpPr>
        <p:spPr>
          <a:xfrm>
            <a:off x="4987789" y="3398618"/>
            <a:ext cx="175458" cy="198900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/>
          <p:nvPr/>
        </p:nvCxnSpPr>
        <p:spPr>
          <a:xfrm>
            <a:off x="4987789" y="3143986"/>
            <a:ext cx="175458" cy="457416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endCxn id="65" idx="6"/>
          </p:cNvCxnSpPr>
          <p:nvPr/>
        </p:nvCxnSpPr>
        <p:spPr>
          <a:xfrm flipH="1">
            <a:off x="4545788" y="3922557"/>
            <a:ext cx="297803" cy="355192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/>
          <p:cNvCxnSpPr>
            <a:endCxn id="65" idx="7"/>
          </p:cNvCxnSpPr>
          <p:nvPr/>
        </p:nvCxnSpPr>
        <p:spPr>
          <a:xfrm flipH="1">
            <a:off x="4540808" y="4223480"/>
            <a:ext cx="286220" cy="42402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내용 개체 틀 2"/>
              <p:cNvSpPr txBox="1">
                <a:spLocks/>
              </p:cNvSpPr>
              <p:nvPr/>
            </p:nvSpPr>
            <p:spPr>
              <a:xfrm>
                <a:off x="4008756" y="2335560"/>
                <a:ext cx="2128297" cy="430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bg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800" b="1" dirty="0" smtClean="0">
                    <a:solidFill>
                      <a:srgbClr val="C00000"/>
                    </a:solidFill>
                  </a:rPr>
                  <a:t>Remaining frame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sz="1800" b="1" i="1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𝒕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𝒌</m:t>
                        </m:r>
                      </m:sub>
                    </m:sSub>
                  </m:oMath>
                </a14:m>
                <a:endParaRPr lang="ko-KR" alt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56" y="2335560"/>
                <a:ext cx="2128297" cy="430420"/>
              </a:xfrm>
              <a:prstGeom prst="rect">
                <a:avLst/>
              </a:prstGeom>
              <a:blipFill rotWithShape="1">
                <a:blip r:embed="rId7"/>
                <a:stretch>
                  <a:fillRect l="-1146" t="-7042" b="-7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직사각형 111"/>
          <p:cNvSpPr/>
          <p:nvPr/>
        </p:nvSpPr>
        <p:spPr>
          <a:xfrm>
            <a:off x="6595848" y="2720432"/>
            <a:ext cx="259229" cy="288032"/>
          </a:xfrm>
          <a:prstGeom prst="rect">
            <a:avLst/>
          </a:prstGeom>
          <a:noFill/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7398455" y="2720432"/>
            <a:ext cx="259229" cy="288032"/>
          </a:xfrm>
          <a:prstGeom prst="rect">
            <a:avLst/>
          </a:prstGeom>
          <a:noFill/>
          <a:ln w="28575">
            <a:solidFill>
              <a:srgbClr val="BA1CB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6851404" y="2720432"/>
            <a:ext cx="259229" cy="288032"/>
          </a:xfrm>
          <a:prstGeom prst="rect">
            <a:avLst/>
          </a:prstGeom>
          <a:noFill/>
          <a:ln w="2857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7124088" y="2720432"/>
            <a:ext cx="259229" cy="288032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6527664" y="2996130"/>
            <a:ext cx="2082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A2"/>
                </a:solidFill>
                <a:latin typeface="Calibri" pitchFamily="34" charset="0"/>
                <a:ea typeface="나눔고딕" pitchFamily="50" charset="-127"/>
              </a:rPr>
              <a:t>Matched patches</a:t>
            </a:r>
            <a:endParaRPr lang="ko-KR" altLang="en-US" sz="2000" b="1" dirty="0">
              <a:solidFill>
                <a:srgbClr val="0000A2"/>
              </a:solidFill>
              <a:latin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31122" y="3719203"/>
            <a:ext cx="169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7030A0"/>
                </a:solidFill>
                <a:latin typeface="Calibri" pitchFamily="34" charset="0"/>
                <a:ea typeface="나눔고딕" pitchFamily="50" charset="-127"/>
              </a:rPr>
              <a:t>Vote to center</a:t>
            </a:r>
            <a:endParaRPr lang="ko-KR" altLang="en-US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5796136" y="313503"/>
            <a:ext cx="2582773" cy="523209"/>
            <a:chOff x="6624116" y="1340768"/>
            <a:chExt cx="1679761" cy="340280"/>
          </a:xfrm>
        </p:grpSpPr>
        <p:sp>
          <p:nvSpPr>
            <p:cNvPr id="129" name="타원 128"/>
            <p:cNvSpPr/>
            <p:nvPr/>
          </p:nvSpPr>
          <p:spPr>
            <a:xfrm>
              <a:off x="6624116" y="1340871"/>
              <a:ext cx="340177" cy="340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직사각형 129"/>
                <p:cNvSpPr/>
                <p:nvPr/>
              </p:nvSpPr>
              <p:spPr>
                <a:xfrm>
                  <a:off x="6660887" y="1381557"/>
                  <a:ext cx="331696" cy="240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0" name="직사각형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887" y="1381557"/>
                  <a:ext cx="331696" cy="24020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타원 131"/>
            <p:cNvSpPr/>
            <p:nvPr/>
          </p:nvSpPr>
          <p:spPr>
            <a:xfrm>
              <a:off x="7340741" y="1340768"/>
              <a:ext cx="340177" cy="340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직사각형 132"/>
                <p:cNvSpPr/>
                <p:nvPr/>
              </p:nvSpPr>
              <p:spPr>
                <a:xfrm>
                  <a:off x="7371923" y="1373532"/>
                  <a:ext cx="311888" cy="2402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3" name="직사각형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923" y="1373532"/>
                  <a:ext cx="311888" cy="24020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타원 134"/>
            <p:cNvSpPr/>
            <p:nvPr/>
          </p:nvSpPr>
          <p:spPr>
            <a:xfrm>
              <a:off x="7937659" y="1340866"/>
              <a:ext cx="340177" cy="340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직사각형 135"/>
                <p:cNvSpPr/>
                <p:nvPr/>
              </p:nvSpPr>
              <p:spPr>
                <a:xfrm>
                  <a:off x="7932189" y="1369321"/>
                  <a:ext cx="371688" cy="2565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7"/>
                                <a:cs typeface="Arial Unicode MS" pitchFamily="50" charset="-127"/>
                              </a:rPr>
                              <m:t>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50" charset="-127"/>
                                    <a:cs typeface="Arial Unicode MS" pitchFamily="50" charset="-127"/>
                                  </a:rPr>
                                  <m:t>𝒌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직사각형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2189" y="1369321"/>
                  <a:ext cx="371688" cy="25650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직선 화살표 연결선 137"/>
            <p:cNvCxnSpPr>
              <a:stCxn id="129" idx="6"/>
              <a:endCxn id="132" idx="2"/>
            </p:cNvCxnSpPr>
            <p:nvPr/>
          </p:nvCxnSpPr>
          <p:spPr>
            <a:xfrm flipV="1">
              <a:off x="6964293" y="1510857"/>
              <a:ext cx="376448" cy="10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138"/>
            <p:cNvCxnSpPr>
              <a:stCxn id="132" idx="6"/>
              <a:endCxn id="135" idx="2"/>
            </p:cNvCxnSpPr>
            <p:nvPr/>
          </p:nvCxnSpPr>
          <p:spPr>
            <a:xfrm>
              <a:off x="7680918" y="1510857"/>
              <a:ext cx="256741" cy="10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7025096" y="1340768"/>
              <a:ext cx="242511" cy="251460"/>
            </a:xfrm>
            <a:prstGeom prst="rect">
              <a:avLst/>
            </a:prstGeom>
            <a:solidFill>
              <a:srgbClr val="E8E8E8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…</a:t>
              </a:r>
              <a:endParaRPr lang="ko-KR" altLang="en-US" dirty="0"/>
            </a:p>
          </p:txBody>
        </p:sp>
      </p:grpSp>
      <p:sp>
        <p:nvSpPr>
          <p:cNvPr id="149" name="타원 148"/>
          <p:cNvSpPr/>
          <p:nvPr/>
        </p:nvSpPr>
        <p:spPr>
          <a:xfrm>
            <a:off x="2042000" y="3297486"/>
            <a:ext cx="143892" cy="144218"/>
          </a:xfrm>
          <a:prstGeom prst="mathMultipl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5066189" y="3530790"/>
            <a:ext cx="165949" cy="163785"/>
            <a:chOff x="-252536" y="3429000"/>
            <a:chExt cx="454074" cy="448152"/>
          </a:xfrm>
          <a:solidFill>
            <a:srgbClr val="FF0000">
              <a:alpha val="50000"/>
            </a:srgbClr>
          </a:solidFill>
        </p:grpSpPr>
        <p:sp>
          <p:nvSpPr>
            <p:cNvPr id="57" name="타원 56"/>
            <p:cNvSpPr/>
            <p:nvPr/>
          </p:nvSpPr>
          <p:spPr>
            <a:xfrm flipV="1">
              <a:off x="-252536" y="3429000"/>
              <a:ext cx="454074" cy="448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 flipV="1">
              <a:off x="-175956" y="3507783"/>
              <a:ext cx="300914" cy="2969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 flipV="1">
              <a:off x="-125377" y="3564326"/>
              <a:ext cx="199750" cy="197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-72027" y="3610357"/>
              <a:ext cx="93051" cy="9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4445811" y="4194687"/>
            <a:ext cx="165949" cy="163785"/>
            <a:chOff x="-252536" y="3429000"/>
            <a:chExt cx="454074" cy="448152"/>
          </a:xfrm>
          <a:solidFill>
            <a:srgbClr val="FF0000">
              <a:alpha val="50000"/>
            </a:srgbClr>
          </a:solidFill>
        </p:grpSpPr>
        <p:sp>
          <p:nvSpPr>
            <p:cNvPr id="62" name="타원 61"/>
            <p:cNvSpPr/>
            <p:nvPr/>
          </p:nvSpPr>
          <p:spPr>
            <a:xfrm flipV="1">
              <a:off x="-252536" y="3429000"/>
              <a:ext cx="454074" cy="448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C000"/>
                </a:solidFill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 flipV="1">
              <a:off x="-175956" y="3507783"/>
              <a:ext cx="300914" cy="2969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 flipV="1">
              <a:off x="-125377" y="3564326"/>
              <a:ext cx="199750" cy="197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>
              <a:off x="-72027" y="3610357"/>
              <a:ext cx="93051" cy="9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66753" y="44657"/>
            <a:ext cx="4526167" cy="1061060"/>
            <a:chOff x="116924" y="44657"/>
            <a:chExt cx="4526167" cy="1061060"/>
          </a:xfrm>
        </p:grpSpPr>
        <p:sp>
          <p:nvSpPr>
            <p:cNvPr id="66" name="Rectangle 53"/>
            <p:cNvSpPr>
              <a:spLocks noChangeArrowheads="1"/>
            </p:cNvSpPr>
            <p:nvPr/>
          </p:nvSpPr>
          <p:spPr bwMode="auto">
            <a:xfrm>
              <a:off x="116924" y="164842"/>
              <a:ext cx="4525327" cy="79208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9050">
              <a:solidFill>
                <a:srgbClr val="0108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/>
                <p:cNvSpPr/>
                <p:nvPr/>
              </p:nvSpPr>
              <p:spPr>
                <a:xfrm>
                  <a:off x="161992" y="44657"/>
                  <a:ext cx="4481099" cy="10610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ko-KR" altLang="ko-KR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ko-KR" altLang="ko-KR" sz="24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ko-KR" altLang="ko-KR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ko-KR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acc>
                              <m:accPr>
                                <m:chr m:val="̃"/>
                                <m:ctrlPr>
                                  <a:rPr lang="en-US" altLang="ko-KR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ko-KR" altLang="ko-KR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4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ko-KR" altLang="ko-K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6" name="직사각형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92" y="44657"/>
                  <a:ext cx="4481099" cy="106106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직선 화살표 연결선 126"/>
          <p:cNvCxnSpPr/>
          <p:nvPr/>
        </p:nvCxnSpPr>
        <p:spPr>
          <a:xfrm>
            <a:off x="6595848" y="3662974"/>
            <a:ext cx="321441" cy="6053"/>
          </a:xfrm>
          <a:prstGeom prst="straightConnector1">
            <a:avLst/>
          </a:prstGeom>
          <a:ln w="19050">
            <a:solidFill>
              <a:srgbClr val="F80ED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그룹 158"/>
          <p:cNvGrpSpPr/>
          <p:nvPr/>
        </p:nvGrpSpPr>
        <p:grpSpPr>
          <a:xfrm>
            <a:off x="3880800" y="4621515"/>
            <a:ext cx="2441664" cy="1831248"/>
            <a:chOff x="5752298" y="482743"/>
            <a:chExt cx="2725754" cy="2044316"/>
          </a:xfrm>
        </p:grpSpPr>
        <p:sp>
          <p:nvSpPr>
            <p:cNvPr id="160" name="직사각형 159"/>
            <p:cNvSpPr/>
            <p:nvPr/>
          </p:nvSpPr>
          <p:spPr>
            <a:xfrm>
              <a:off x="5752298" y="482743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1" name="그룹 160"/>
            <p:cNvGrpSpPr/>
            <p:nvPr/>
          </p:nvGrpSpPr>
          <p:grpSpPr>
            <a:xfrm>
              <a:off x="6122543" y="1795140"/>
              <a:ext cx="471546" cy="471686"/>
              <a:chOff x="6021797" y="1769564"/>
              <a:chExt cx="471546" cy="471686"/>
            </a:xfrm>
          </p:grpSpPr>
          <p:sp>
            <p:nvSpPr>
              <p:cNvPr id="169" name="타원 168"/>
              <p:cNvSpPr/>
              <p:nvPr/>
            </p:nvSpPr>
            <p:spPr>
              <a:xfrm flipV="1">
                <a:off x="6021797" y="1769564"/>
                <a:ext cx="471546" cy="47168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타원 169"/>
              <p:cNvSpPr/>
              <p:nvPr/>
            </p:nvSpPr>
            <p:spPr>
              <a:xfrm flipV="1">
                <a:off x="6086006" y="1820094"/>
                <a:ext cx="343128" cy="35938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타원 170"/>
              <p:cNvSpPr/>
              <p:nvPr/>
            </p:nvSpPr>
            <p:spPr>
              <a:xfrm flipV="1">
                <a:off x="6124105" y="1872834"/>
                <a:ext cx="268648" cy="26514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타원 171"/>
              <p:cNvSpPr/>
              <p:nvPr/>
            </p:nvSpPr>
            <p:spPr>
              <a:xfrm flipV="1">
                <a:off x="6167778" y="1911164"/>
                <a:ext cx="179584" cy="1772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타원 172"/>
              <p:cNvSpPr/>
              <p:nvPr/>
            </p:nvSpPr>
            <p:spPr>
              <a:xfrm>
                <a:off x="6194691" y="1929404"/>
                <a:ext cx="127476" cy="1258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타원 173"/>
              <p:cNvSpPr/>
              <p:nvPr/>
            </p:nvSpPr>
            <p:spPr>
              <a:xfrm>
                <a:off x="6219601" y="1964119"/>
                <a:ext cx="75938" cy="69863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62" name="그룹 161"/>
            <p:cNvGrpSpPr/>
            <p:nvPr/>
          </p:nvGrpSpPr>
          <p:grpSpPr>
            <a:xfrm rot="775498">
              <a:off x="6962711" y="1043818"/>
              <a:ext cx="455035" cy="471686"/>
              <a:chOff x="6021797" y="1769564"/>
              <a:chExt cx="471546" cy="471686"/>
            </a:xfrm>
          </p:grpSpPr>
          <p:sp>
            <p:nvSpPr>
              <p:cNvPr id="163" name="타원 162"/>
              <p:cNvSpPr/>
              <p:nvPr/>
            </p:nvSpPr>
            <p:spPr>
              <a:xfrm flipV="1">
                <a:off x="6021797" y="1769564"/>
                <a:ext cx="471546" cy="47168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타원 163"/>
              <p:cNvSpPr/>
              <p:nvPr/>
            </p:nvSpPr>
            <p:spPr>
              <a:xfrm flipV="1">
                <a:off x="6086006" y="1820094"/>
                <a:ext cx="343128" cy="35938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타원 164"/>
              <p:cNvSpPr/>
              <p:nvPr/>
            </p:nvSpPr>
            <p:spPr>
              <a:xfrm flipV="1">
                <a:off x="6124105" y="1872834"/>
                <a:ext cx="268648" cy="265146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타원 165"/>
              <p:cNvSpPr/>
              <p:nvPr/>
            </p:nvSpPr>
            <p:spPr>
              <a:xfrm flipV="1">
                <a:off x="6167778" y="1911164"/>
                <a:ext cx="179584" cy="1772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타원 166"/>
              <p:cNvSpPr/>
              <p:nvPr/>
            </p:nvSpPr>
            <p:spPr>
              <a:xfrm>
                <a:off x="6194691" y="1929404"/>
                <a:ext cx="127476" cy="1258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타원 167"/>
              <p:cNvSpPr/>
              <p:nvPr/>
            </p:nvSpPr>
            <p:spPr>
              <a:xfrm>
                <a:off x="6219601" y="1964119"/>
                <a:ext cx="75938" cy="69863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75" name="그룹 174"/>
          <p:cNvGrpSpPr/>
          <p:nvPr/>
        </p:nvGrpSpPr>
        <p:grpSpPr>
          <a:xfrm>
            <a:off x="897322" y="4622088"/>
            <a:ext cx="2441664" cy="1831248"/>
            <a:chOff x="796252" y="5001955"/>
            <a:chExt cx="2725754" cy="2044316"/>
          </a:xfrm>
        </p:grpSpPr>
        <p:sp>
          <p:nvSpPr>
            <p:cNvPr id="176" name="직사각형 175"/>
            <p:cNvSpPr/>
            <p:nvPr/>
          </p:nvSpPr>
          <p:spPr>
            <a:xfrm>
              <a:off x="796252" y="5001955"/>
              <a:ext cx="2725754" cy="2044316"/>
            </a:xfrm>
            <a:prstGeom prst="rect">
              <a:avLst/>
            </a:prstGeom>
            <a:solidFill>
              <a:srgbClr val="00008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7" name="그룹 176"/>
            <p:cNvGrpSpPr/>
            <p:nvPr/>
          </p:nvGrpSpPr>
          <p:grpSpPr>
            <a:xfrm>
              <a:off x="1457114" y="6469809"/>
              <a:ext cx="446573" cy="432125"/>
              <a:chOff x="1457114" y="6469809"/>
              <a:chExt cx="446573" cy="432125"/>
            </a:xfrm>
          </p:grpSpPr>
          <p:sp>
            <p:nvSpPr>
              <p:cNvPr id="191" name="타원 190"/>
              <p:cNvSpPr/>
              <p:nvPr/>
            </p:nvSpPr>
            <p:spPr>
              <a:xfrm flipV="1">
                <a:off x="1457114" y="6469809"/>
                <a:ext cx="388140" cy="415036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타원 191"/>
              <p:cNvSpPr/>
              <p:nvPr/>
            </p:nvSpPr>
            <p:spPr>
              <a:xfrm flipV="1">
                <a:off x="1536013" y="6525344"/>
                <a:ext cx="367674" cy="376590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타원 192"/>
              <p:cNvSpPr/>
              <p:nvPr/>
            </p:nvSpPr>
            <p:spPr>
              <a:xfrm flipV="1">
                <a:off x="1588330" y="6552417"/>
                <a:ext cx="263578" cy="297124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타원 193"/>
              <p:cNvSpPr/>
              <p:nvPr/>
            </p:nvSpPr>
            <p:spPr>
              <a:xfrm flipV="1">
                <a:off x="1544873" y="6559601"/>
                <a:ext cx="242673" cy="239507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타원 194"/>
              <p:cNvSpPr/>
              <p:nvPr/>
            </p:nvSpPr>
            <p:spPr>
              <a:xfrm flipV="1">
                <a:off x="1624540" y="6610695"/>
                <a:ext cx="190875" cy="18838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8" name="그룹 177"/>
            <p:cNvGrpSpPr/>
            <p:nvPr/>
          </p:nvGrpSpPr>
          <p:grpSpPr>
            <a:xfrm>
              <a:off x="1704938" y="5332386"/>
              <a:ext cx="965121" cy="1016544"/>
              <a:chOff x="1704938" y="5332386"/>
              <a:chExt cx="965121" cy="1016544"/>
            </a:xfrm>
          </p:grpSpPr>
          <p:sp>
            <p:nvSpPr>
              <p:cNvPr id="179" name="타원 178"/>
              <p:cNvSpPr/>
              <p:nvPr/>
            </p:nvSpPr>
            <p:spPr>
              <a:xfrm flipV="1">
                <a:off x="1704938" y="5332386"/>
                <a:ext cx="891617" cy="891884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타원 179"/>
              <p:cNvSpPr/>
              <p:nvPr/>
            </p:nvSpPr>
            <p:spPr>
              <a:xfrm flipV="1">
                <a:off x="2062120" y="5700442"/>
                <a:ext cx="607939" cy="648488"/>
              </a:xfrm>
              <a:prstGeom prst="ellipse">
                <a:avLst/>
              </a:prstGeom>
              <a:solidFill>
                <a:srgbClr val="0108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타원 180"/>
              <p:cNvSpPr/>
              <p:nvPr/>
            </p:nvSpPr>
            <p:spPr>
              <a:xfrm flipV="1">
                <a:off x="2114672" y="5770323"/>
                <a:ext cx="481884" cy="473484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타원 181"/>
              <p:cNvSpPr/>
              <p:nvPr/>
            </p:nvSpPr>
            <p:spPr>
              <a:xfrm flipV="1">
                <a:off x="1785137" y="5497602"/>
                <a:ext cx="714139" cy="670950"/>
              </a:xfrm>
              <a:prstGeom prst="ellipse">
                <a:avLst/>
              </a:prstGeom>
              <a:solidFill>
                <a:srgbClr val="5FFFA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타원 182"/>
              <p:cNvSpPr/>
              <p:nvPr/>
            </p:nvSpPr>
            <p:spPr>
              <a:xfrm flipV="1">
                <a:off x="2123728" y="5764002"/>
                <a:ext cx="327587" cy="323315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타원 183"/>
              <p:cNvSpPr/>
              <p:nvPr/>
            </p:nvSpPr>
            <p:spPr>
              <a:xfrm flipV="1">
                <a:off x="1860589" y="5579117"/>
                <a:ext cx="557496" cy="508201"/>
              </a:xfrm>
              <a:prstGeom prst="ellipse">
                <a:avLst/>
              </a:prstGeom>
              <a:solidFill>
                <a:srgbClr val="E8FF17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타원 184"/>
              <p:cNvSpPr/>
              <p:nvPr/>
            </p:nvSpPr>
            <p:spPr>
              <a:xfrm flipV="1">
                <a:off x="1903686" y="5579119"/>
                <a:ext cx="396307" cy="39113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타원 185"/>
              <p:cNvSpPr/>
              <p:nvPr/>
            </p:nvSpPr>
            <p:spPr>
              <a:xfrm flipV="1">
                <a:off x="2137109" y="5817015"/>
                <a:ext cx="333589" cy="32923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타원 186"/>
              <p:cNvSpPr/>
              <p:nvPr/>
            </p:nvSpPr>
            <p:spPr>
              <a:xfrm flipV="1">
                <a:off x="2176684" y="5833842"/>
                <a:ext cx="210415" cy="2076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타원 187"/>
              <p:cNvSpPr/>
              <p:nvPr/>
            </p:nvSpPr>
            <p:spPr>
              <a:xfrm flipV="1">
                <a:off x="1943799" y="5631056"/>
                <a:ext cx="411814" cy="4064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타원 188"/>
              <p:cNvSpPr/>
              <p:nvPr/>
            </p:nvSpPr>
            <p:spPr>
              <a:xfrm>
                <a:off x="2014791" y="5700442"/>
                <a:ext cx="285202" cy="2814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타원 189"/>
              <p:cNvSpPr/>
              <p:nvPr/>
            </p:nvSpPr>
            <p:spPr>
              <a:xfrm>
                <a:off x="2074019" y="5764482"/>
                <a:ext cx="166746" cy="153408"/>
              </a:xfrm>
              <a:prstGeom prst="ellipse">
                <a:avLst/>
              </a:prstGeom>
              <a:solidFill>
                <a:srgbClr val="92000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4" name="타원 233"/>
          <p:cNvSpPr/>
          <p:nvPr/>
        </p:nvSpPr>
        <p:spPr>
          <a:xfrm>
            <a:off x="2076599" y="5300515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타원 234"/>
          <p:cNvSpPr/>
          <p:nvPr/>
        </p:nvSpPr>
        <p:spPr>
          <a:xfrm>
            <a:off x="2004776" y="5282393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타원 235"/>
          <p:cNvSpPr/>
          <p:nvPr/>
        </p:nvSpPr>
        <p:spPr>
          <a:xfrm>
            <a:off x="2028194" y="5363552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타원 236"/>
          <p:cNvSpPr/>
          <p:nvPr/>
        </p:nvSpPr>
        <p:spPr>
          <a:xfrm>
            <a:off x="2124280" y="5401668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8" name="타원 237"/>
          <p:cNvSpPr/>
          <p:nvPr/>
        </p:nvSpPr>
        <p:spPr>
          <a:xfrm>
            <a:off x="2202406" y="5314944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타원 238"/>
          <p:cNvSpPr/>
          <p:nvPr/>
        </p:nvSpPr>
        <p:spPr>
          <a:xfrm>
            <a:off x="2054670" y="5188823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0" name="타원 239"/>
          <p:cNvSpPr/>
          <p:nvPr/>
        </p:nvSpPr>
        <p:spPr>
          <a:xfrm>
            <a:off x="2158381" y="5230963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1" name="타원 240"/>
          <p:cNvSpPr/>
          <p:nvPr/>
        </p:nvSpPr>
        <p:spPr>
          <a:xfrm>
            <a:off x="1697576" y="6073767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2" name="타원 241"/>
          <p:cNvSpPr/>
          <p:nvPr/>
        </p:nvSpPr>
        <p:spPr>
          <a:xfrm>
            <a:off x="1608530" y="6092718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타원 242"/>
          <p:cNvSpPr/>
          <p:nvPr/>
        </p:nvSpPr>
        <p:spPr>
          <a:xfrm>
            <a:off x="2216038" y="5382870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4" name="타원 243"/>
          <p:cNvSpPr/>
          <p:nvPr/>
        </p:nvSpPr>
        <p:spPr>
          <a:xfrm>
            <a:off x="2055355" y="5420936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5" name="타원 244"/>
          <p:cNvSpPr/>
          <p:nvPr/>
        </p:nvSpPr>
        <p:spPr>
          <a:xfrm>
            <a:off x="1983347" y="5420936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6" name="타원 245"/>
          <p:cNvSpPr/>
          <p:nvPr/>
        </p:nvSpPr>
        <p:spPr>
          <a:xfrm>
            <a:off x="2199371" y="5466783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타원 246"/>
          <p:cNvSpPr/>
          <p:nvPr/>
        </p:nvSpPr>
        <p:spPr>
          <a:xfrm>
            <a:off x="2143178" y="5178751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타원 247"/>
          <p:cNvSpPr/>
          <p:nvPr/>
        </p:nvSpPr>
        <p:spPr>
          <a:xfrm>
            <a:off x="1983347" y="5204912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9" name="타원 248"/>
          <p:cNvSpPr/>
          <p:nvPr/>
        </p:nvSpPr>
        <p:spPr>
          <a:xfrm>
            <a:off x="1950230" y="5371982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0" name="타원 249"/>
          <p:cNvSpPr/>
          <p:nvPr/>
        </p:nvSpPr>
        <p:spPr>
          <a:xfrm>
            <a:off x="1937360" y="5258188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1" name="타원 250"/>
          <p:cNvSpPr/>
          <p:nvPr/>
        </p:nvSpPr>
        <p:spPr>
          <a:xfrm>
            <a:off x="2127363" y="5322767"/>
            <a:ext cx="123533" cy="122457"/>
          </a:xfrm>
          <a:prstGeom prst="mathMultiply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072517" y="6595496"/>
            <a:ext cx="44551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ko-KR" sz="1000" dirty="0"/>
              <a:t> </a:t>
            </a:r>
            <a:r>
              <a:rPr lang="en-US" altLang="ko-KR" sz="1000" dirty="0" smtClean="0"/>
              <a:t>[1] S</a:t>
            </a:r>
            <a:r>
              <a:rPr lang="en-US" altLang="ko-KR" sz="1000" dirty="0"/>
              <a:t>. </a:t>
            </a:r>
            <a:r>
              <a:rPr lang="en-US" altLang="ko-KR" sz="1000" dirty="0" err="1"/>
              <a:t>Korman</a:t>
            </a:r>
            <a:r>
              <a:rPr lang="en-US" altLang="ko-KR" sz="1000" dirty="0"/>
              <a:t> and S. </a:t>
            </a:r>
            <a:r>
              <a:rPr lang="en-US" altLang="ko-KR" sz="1000" dirty="0" err="1"/>
              <a:t>Avidan</a:t>
            </a:r>
            <a:r>
              <a:rPr lang="en-US" altLang="ko-KR" sz="1000" dirty="0"/>
              <a:t>. Coherency sensitive hashing. In ICCV, 2011</a:t>
            </a:r>
            <a:endParaRPr lang="ko-KR" altLang="ko-KR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직사각형 109"/>
              <p:cNvSpPr/>
              <p:nvPr/>
            </p:nvSpPr>
            <p:spPr>
              <a:xfrm>
                <a:off x="739981" y="1063994"/>
                <a:ext cx="3851632" cy="1102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smtClean="0"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en-US" sz="2400" i="1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ko-KR" alt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/>
                                </a:rPr>
                                <m:t>t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/>
                                </a:rPr>
                                <m:t>i</m:t>
                              </m:r>
                            </m:sup>
                          </m:sSubSup>
                          <m:r>
                            <a:rPr lang="en-US" altLang="ko-KR" sz="240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ko-KR" alt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𝕊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altLang="ko-KR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ko-KR" altLang="ko-KR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ko-KR" altLang="ko-K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ko-KR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10" name="직사각형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1" y="1063994"/>
                <a:ext cx="3851632" cy="110286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53"/>
          <p:cNvSpPr>
            <a:spLocks noChangeArrowheads="1"/>
          </p:cNvSpPr>
          <p:nvPr/>
        </p:nvSpPr>
        <p:spPr bwMode="auto">
          <a:xfrm>
            <a:off x="1751936" y="1155711"/>
            <a:ext cx="2715329" cy="749987"/>
          </a:xfrm>
          <a:prstGeom prst="rect">
            <a:avLst/>
          </a:prstGeom>
          <a:noFill/>
          <a:ln w="19050">
            <a:solidFill>
              <a:srgbClr val="14DA4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583251" y="1155712"/>
            <a:ext cx="2338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Patch matching</a:t>
            </a:r>
            <a:r>
              <a:rPr lang="en-US" altLang="ko-KR" sz="2000" baseline="30000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[1]</a:t>
            </a:r>
            <a:r>
              <a:rPr lang="en-US" altLang="ko-KR" sz="2000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altLang="ko-KR" sz="2000" dirty="0" smtClean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altLang="ko-KR" sz="2000" dirty="0">
                <a:solidFill>
                  <a:srgbClr val="297F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voting process</a:t>
            </a:r>
            <a:endParaRPr lang="ko-KR" altLang="en-US" dirty="0">
              <a:solidFill>
                <a:srgbClr val="297F6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직사각형 270"/>
          <p:cNvSpPr/>
          <p:nvPr/>
        </p:nvSpPr>
        <p:spPr>
          <a:xfrm>
            <a:off x="866640" y="4622088"/>
            <a:ext cx="14615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Sample 1</a:t>
            </a:r>
          </a:p>
        </p:txBody>
      </p:sp>
      <p:sp>
        <p:nvSpPr>
          <p:cNvPr id="119" name="직사각형 270"/>
          <p:cNvSpPr/>
          <p:nvPr/>
        </p:nvSpPr>
        <p:spPr>
          <a:xfrm>
            <a:off x="3856826" y="4622088"/>
            <a:ext cx="24906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Voting map by sample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4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34"/>
    </mc:Choice>
    <mc:Fallback xmlns="">
      <p:transition spd="slow" advTm="7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9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1" grpId="0"/>
      <p:bldP spid="112" grpId="0" animBg="1"/>
      <p:bldP spid="113" grpId="0" animBg="1"/>
      <p:bldP spid="114" grpId="0" animBg="1"/>
      <p:bldP spid="115" grpId="0" animBg="1"/>
      <p:bldP spid="116" grpId="0"/>
      <p:bldP spid="118" grpId="0"/>
      <p:bldP spid="149" grpId="0" animBg="1"/>
      <p:bldP spid="234" grpId="0" animBg="1"/>
      <p:bldP spid="234" grpId="1" animBg="1"/>
      <p:bldP spid="234" grpId="2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110" grpId="0"/>
      <p:bldP spid="120" grpId="0" animBg="1"/>
      <p:bldP spid="5" grpId="0"/>
      <p:bldP spid="117" grpId="0"/>
      <p:bldP spid="1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.8|1.9|14.3|13.3|7.3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1.8|4.8|7.6|6.1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2.5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5.4|1.4|3.9|2.5|2"/>
</p:tagLst>
</file>

<file path=ppt/theme/theme1.xml><?xml version="1.0" encoding="utf-8"?>
<a:theme xmlns:a="http://schemas.openxmlformats.org/drawingml/2006/main" name="sexy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15min_presentation</Template>
  <TotalTime>7001</TotalTime>
  <Words>1626</Words>
  <Application>Microsoft Office PowerPoint</Application>
  <PresentationFormat>화면 슬라이드 쇼(4:3)</PresentationFormat>
  <Paragraphs>460</Paragraphs>
  <Slides>21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sexy_template</vt:lpstr>
      <vt:lpstr>Orderless Tracking through  Model-Averaged Posterior Estimation</vt:lpstr>
      <vt:lpstr>Goal of Visual Tracking</vt:lpstr>
      <vt:lpstr>Bayesian Tracking Approach</vt:lpstr>
      <vt:lpstr>Conventional Tracking Approaches</vt:lpstr>
      <vt:lpstr>Our Approach</vt:lpstr>
      <vt:lpstr>Overall Framework</vt:lpstr>
      <vt:lpstr>Challenges</vt:lpstr>
      <vt:lpstr>Density Propagation</vt:lpstr>
      <vt:lpstr>PowerPoint 프레젠테이션</vt:lpstr>
      <vt:lpstr>PowerPoint 프레젠테이션</vt:lpstr>
      <vt:lpstr>Identifying Subsequent Frame</vt:lpstr>
      <vt:lpstr>Identifying Subsequent Frame</vt:lpstr>
      <vt:lpstr>Identifying Subsequent Frame</vt:lpstr>
      <vt:lpstr>Identified Tracking Order</vt:lpstr>
      <vt:lpstr>Identified Tracking Order</vt:lpstr>
      <vt:lpstr>Computational Complexity</vt:lpstr>
      <vt:lpstr>Efficient Hierarchical Approach</vt:lpstr>
      <vt:lpstr>Key-frame Selection</vt:lpstr>
      <vt:lpstr>Posterior Propagation  from Key to Non-key frames</vt:lpstr>
      <vt:lpstr>Quantitative 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magardc</dc:creator>
  <cp:lastModifiedBy>magardc</cp:lastModifiedBy>
  <cp:revision>445</cp:revision>
  <cp:lastPrinted>2013-11-25T10:45:33Z</cp:lastPrinted>
  <dcterms:created xsi:type="dcterms:W3CDTF">2013-11-17T10:37:56Z</dcterms:created>
  <dcterms:modified xsi:type="dcterms:W3CDTF">2014-01-15T11:19:12Z</dcterms:modified>
</cp:coreProperties>
</file>